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8" r:id="rId3"/>
    <p:sldId id="270" r:id="rId4"/>
    <p:sldId id="355" r:id="rId5"/>
    <p:sldId id="969" r:id="rId6"/>
    <p:sldId id="970" r:id="rId7"/>
    <p:sldId id="261" r:id="rId8"/>
    <p:sldId id="271" r:id="rId9"/>
    <p:sldId id="974" r:id="rId10"/>
    <p:sldId id="975" r:id="rId11"/>
    <p:sldId id="278" r:id="rId12"/>
    <p:sldId id="263" r:id="rId13"/>
    <p:sldId id="973" r:id="rId14"/>
    <p:sldId id="97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165" autoAdjust="0"/>
  </p:normalViewPr>
  <p:slideViewPr>
    <p:cSldViewPr snapToGrid="0">
      <p:cViewPr varScale="1">
        <p:scale>
          <a:sx n="71" d="100"/>
          <a:sy n="71" d="100"/>
        </p:scale>
        <p:origin x="6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50C75-E0F8-4502-99A6-CA7307FC2431}" type="datetimeFigureOut">
              <a:rPr lang="de-CH" smtClean="0"/>
              <a:t>08.05.2025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8D1CF-E8EF-4539-8A32-1E841431BF4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751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8D1CF-E8EF-4539-8A32-1E841431BF4A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204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Ich: arbeite an MeteoSchweiz</a:t>
            </a:r>
          </a:p>
          <a:p>
            <a:r>
              <a:rPr lang="de-CH" dirty="0"/>
              <a:t>Nicht TV, sondern </a:t>
            </a:r>
            <a:r>
              <a:rPr lang="de-CH" dirty="0" err="1"/>
              <a:t>BUndesamt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54A75-DE65-433A-90B6-90EB023D322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5945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435824-F435-405F-82FC-C5B86CD5CBFE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8626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Infrastrukturänderungen seit CAT-Einführung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2013: Umstellung auf Linux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Deployment via Debian-Paket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Versionierung mit </a:t>
            </a:r>
            <a:r>
              <a:rPr lang="de-CH" dirty="0" err="1"/>
              <a:t>git</a:t>
            </a:r>
            <a:endParaRPr lang="de-CH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2022 Einführung </a:t>
            </a:r>
            <a:r>
              <a:rPr lang="de-CH" dirty="0" err="1"/>
              <a:t>ProductBrowser</a:t>
            </a:r>
            <a:endParaRPr lang="de-CH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2023 Umstellung R-Library-Pipeline auf </a:t>
            </a:r>
            <a:r>
              <a:rPr lang="de-CH" dirty="0" err="1"/>
              <a:t>Git</a:t>
            </a:r>
            <a:r>
              <a:rPr lang="de-CH" dirty="0"/>
              <a:t>/Jenkins/Nexus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/>
              <a:t>2026 Cloud Migration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8D1CF-E8EF-4539-8A32-1E841431BF4A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755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8D1CF-E8EF-4539-8A32-1E841431BF4A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10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8D1CF-E8EF-4539-8A32-1E841431BF4A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340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8092" y="2120595"/>
            <a:ext cx="8921865" cy="17443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5998" b="1" i="0" baseline="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6046" y="4292534"/>
            <a:ext cx="8921865" cy="1655762"/>
          </a:xfrm>
        </p:spPr>
        <p:txBody>
          <a:bodyPr lIns="0" tIns="0" rIns="0" bIns="0"/>
          <a:lstStyle>
            <a:lvl1pPr marL="0" indent="0" algn="l">
              <a:buNone/>
              <a:defRPr sz="2399"/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8FF0-1E8D-F545-9132-114E47C4CC8D}" type="datetime1">
              <a:rPr lang="de-CH" smtClean="0"/>
              <a:t>08.05.2025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BC618E-D49D-9A58-95A7-C904F42903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" y="2379983"/>
            <a:ext cx="12074327" cy="4347118"/>
          </a:xfrm>
          <a:prstGeom prst="rect">
            <a:avLst/>
          </a:prstGeom>
        </p:spPr>
      </p:pic>
      <p:pic>
        <p:nvPicPr>
          <p:cNvPr id="10" name="Bild 6">
            <a:extLst>
              <a:ext uri="{FF2B5EF4-FFF2-40B4-BE49-F238E27FC236}">
                <a16:creationId xmlns:a16="http://schemas.microsoft.com/office/drawing/2014/main" id="{396EBC98-C6D0-EFFA-E7AA-FFF4616F3B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439" y="706466"/>
            <a:ext cx="5350933" cy="8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35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EE91-2783-1148-A521-0E751A639B35}" type="datetime1">
              <a:rPr lang="de-CH" smtClean="0"/>
              <a:t>08.05.2025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3893E2-410A-8BCF-53BE-D7677E08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72B1FE-6CE5-7483-AF4C-7DD31490789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441451" y="1853646"/>
            <a:ext cx="4752645" cy="3876002"/>
          </a:xfrm>
        </p:spPr>
        <p:txBody>
          <a:bodyPr lIns="0" tIns="0" rIns="0" bIns="0"/>
          <a:lstStyle>
            <a:lvl1pPr marL="0" indent="0">
              <a:buNone/>
              <a:defRPr sz="2399" baseline="0">
                <a:solidFill>
                  <a:schemeClr val="tx1"/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4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820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525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230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52A117-D324-DD19-A2C3-F5BAC378963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0430" y="1853646"/>
            <a:ext cx="4752645" cy="3876002"/>
          </a:xfrm>
        </p:spPr>
        <p:txBody>
          <a:bodyPr lIns="0" tIns="0" rIns="0" bIns="0"/>
          <a:lstStyle>
            <a:lvl1pPr marL="0" indent="0">
              <a:buNone/>
              <a:defRPr sz="2399" baseline="0">
                <a:solidFill>
                  <a:schemeClr val="tx1"/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4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820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525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230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3" name="Bild 8">
            <a:extLst>
              <a:ext uri="{FF2B5EF4-FFF2-40B4-BE49-F238E27FC236}">
                <a16:creationId xmlns:a16="http://schemas.microsoft.com/office/drawing/2014/main" id="{9A7F6B3D-6141-33A2-2827-BEECBC5CA5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9C804BDA-8F8A-74EE-EF9E-1E4D38C697FF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8" name="Bild 64">
            <a:extLst>
              <a:ext uri="{FF2B5EF4-FFF2-40B4-BE49-F238E27FC236}">
                <a16:creationId xmlns:a16="http://schemas.microsoft.com/office/drawing/2014/main" id="{7C720268-9BF1-42D1-A69F-AA022F817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7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45B-5993-6C48-BB53-49F48083B0E7}" type="datetime1">
              <a:rPr lang="de-CH" smtClean="0"/>
              <a:t>08.05.2025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E35F2C8-97AF-CFCC-1160-5294514B78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452" y="1851513"/>
            <a:ext cx="9061448" cy="37262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8447DC-457D-F21B-32F2-EEE7A6D7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2" name="Bild 8">
            <a:extLst>
              <a:ext uri="{FF2B5EF4-FFF2-40B4-BE49-F238E27FC236}">
                <a16:creationId xmlns:a16="http://schemas.microsoft.com/office/drawing/2014/main" id="{3A24BDAB-BABC-0DAA-32BF-B48F588F70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pic>
        <p:nvPicPr>
          <p:cNvPr id="16" name="Bild 16">
            <a:extLst>
              <a:ext uri="{FF2B5EF4-FFF2-40B4-BE49-F238E27FC236}">
                <a16:creationId xmlns:a16="http://schemas.microsoft.com/office/drawing/2014/main" id="{5DA34FEC-2E0D-10F3-D726-394DB0821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95652" y="5369411"/>
            <a:ext cx="12061179" cy="1365453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56F20275-50ED-B0EC-F459-6B869A8F941F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8" name="Bild 64">
            <a:extLst>
              <a:ext uri="{FF2B5EF4-FFF2-40B4-BE49-F238E27FC236}">
                <a16:creationId xmlns:a16="http://schemas.microsoft.com/office/drawing/2014/main" id="{B3C904F2-AA6B-E020-A964-F2EE16F441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96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45B-5993-6C48-BB53-49F48083B0E7}" type="datetime1">
              <a:rPr lang="de-CH" smtClean="0"/>
              <a:t>08.05.2025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E35F2C8-97AF-CFCC-1160-5294514B78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452" y="1851513"/>
            <a:ext cx="9061448" cy="37262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8447DC-457D-F21B-32F2-EEE7A6D7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2" name="Bild 8">
            <a:extLst>
              <a:ext uri="{FF2B5EF4-FFF2-40B4-BE49-F238E27FC236}">
                <a16:creationId xmlns:a16="http://schemas.microsoft.com/office/drawing/2014/main" id="{3A24BDAB-BABC-0DAA-32BF-B48F588F70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56F20275-50ED-B0EC-F459-6B869A8F941F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8" name="Bild 64">
            <a:extLst>
              <a:ext uri="{FF2B5EF4-FFF2-40B4-BE49-F238E27FC236}">
                <a16:creationId xmlns:a16="http://schemas.microsoft.com/office/drawing/2014/main" id="{B3C904F2-AA6B-E020-A964-F2EE16F441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52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92788" y="1851512"/>
            <a:ext cx="5561013" cy="3811589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51" indent="0">
              <a:buNone/>
              <a:defRPr sz="2799"/>
            </a:lvl2pPr>
            <a:lvl3pPr marL="914103" indent="0">
              <a:buNone/>
              <a:defRPr sz="2399"/>
            </a:lvl3pPr>
            <a:lvl4pPr marL="1371154" indent="0">
              <a:buNone/>
              <a:defRPr sz="1999"/>
            </a:lvl4pPr>
            <a:lvl5pPr marL="1828206" indent="0">
              <a:buNone/>
              <a:defRPr sz="1999"/>
            </a:lvl5pPr>
            <a:lvl6pPr marL="2285257" indent="0">
              <a:buNone/>
              <a:defRPr sz="1999"/>
            </a:lvl6pPr>
            <a:lvl7pPr marL="2742308" indent="0">
              <a:buNone/>
              <a:defRPr sz="1999"/>
            </a:lvl7pPr>
            <a:lvl8pPr marL="3199360" indent="0">
              <a:buNone/>
              <a:defRPr sz="1999"/>
            </a:lvl8pPr>
            <a:lvl9pPr marL="3656411" indent="0">
              <a:buNone/>
              <a:defRPr sz="199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388" y="1859450"/>
            <a:ext cx="3932237" cy="3811589"/>
          </a:xfrm>
        </p:spPr>
        <p:txBody>
          <a:bodyPr/>
          <a:lstStyle>
            <a:lvl1pPr marL="0" indent="0">
              <a:buNone/>
              <a:defRPr sz="1599"/>
            </a:lvl1pPr>
            <a:lvl2pPr marL="457051" indent="0">
              <a:buNone/>
              <a:defRPr sz="1400"/>
            </a:lvl2pPr>
            <a:lvl3pPr marL="914103" indent="0">
              <a:buNone/>
              <a:defRPr sz="1200"/>
            </a:lvl3pPr>
            <a:lvl4pPr marL="1371154" indent="0">
              <a:buNone/>
              <a:defRPr sz="1000"/>
            </a:lvl4pPr>
            <a:lvl5pPr marL="1828206" indent="0">
              <a:buNone/>
              <a:defRPr sz="1000"/>
            </a:lvl5pPr>
            <a:lvl6pPr marL="2285257" indent="0">
              <a:buNone/>
              <a:defRPr sz="1000"/>
            </a:lvl6pPr>
            <a:lvl7pPr marL="2742308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4CD9B-14F7-914A-A9E0-25EA8133813F}" type="datetime1">
              <a:rPr lang="de-CH" smtClean="0"/>
              <a:t>08.05.2025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A80C68-A03D-14E1-DA41-A04FFB0D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1" name="Bild 8">
            <a:extLst>
              <a:ext uri="{FF2B5EF4-FFF2-40B4-BE49-F238E27FC236}">
                <a16:creationId xmlns:a16="http://schemas.microsoft.com/office/drawing/2014/main" id="{B918451D-CC78-5BEF-C4C9-D07CAE749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pic>
        <p:nvPicPr>
          <p:cNvPr id="15" name="Bild 16">
            <a:extLst>
              <a:ext uri="{FF2B5EF4-FFF2-40B4-BE49-F238E27FC236}">
                <a16:creationId xmlns:a16="http://schemas.microsoft.com/office/drawing/2014/main" id="{0EBAA305-66FB-EB18-E0EF-5FAF4C97E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95652" y="5369411"/>
            <a:ext cx="12061179" cy="1365453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C70312E-10CF-1967-13BA-DF7A5F15103B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7" name="Bild 64">
            <a:extLst>
              <a:ext uri="{FF2B5EF4-FFF2-40B4-BE49-F238E27FC236}">
                <a16:creationId xmlns:a16="http://schemas.microsoft.com/office/drawing/2014/main" id="{5AB2CA36-EA72-B637-1DFA-CBB69A7DA7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2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92788" y="1851512"/>
            <a:ext cx="5561013" cy="3811589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51" indent="0">
              <a:buNone/>
              <a:defRPr sz="2799"/>
            </a:lvl2pPr>
            <a:lvl3pPr marL="914103" indent="0">
              <a:buNone/>
              <a:defRPr sz="2399"/>
            </a:lvl3pPr>
            <a:lvl4pPr marL="1371154" indent="0">
              <a:buNone/>
              <a:defRPr sz="1999"/>
            </a:lvl4pPr>
            <a:lvl5pPr marL="1828206" indent="0">
              <a:buNone/>
              <a:defRPr sz="1999"/>
            </a:lvl5pPr>
            <a:lvl6pPr marL="2285257" indent="0">
              <a:buNone/>
              <a:defRPr sz="1999"/>
            </a:lvl6pPr>
            <a:lvl7pPr marL="2742308" indent="0">
              <a:buNone/>
              <a:defRPr sz="1999"/>
            </a:lvl7pPr>
            <a:lvl8pPr marL="3199360" indent="0">
              <a:buNone/>
              <a:defRPr sz="1999"/>
            </a:lvl8pPr>
            <a:lvl9pPr marL="3656411" indent="0">
              <a:buNone/>
              <a:defRPr sz="199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388" y="1859450"/>
            <a:ext cx="3932237" cy="3811589"/>
          </a:xfrm>
        </p:spPr>
        <p:txBody>
          <a:bodyPr/>
          <a:lstStyle>
            <a:lvl1pPr marL="0" indent="0">
              <a:buNone/>
              <a:defRPr sz="1599"/>
            </a:lvl1pPr>
            <a:lvl2pPr marL="457051" indent="0">
              <a:buNone/>
              <a:defRPr sz="1400"/>
            </a:lvl2pPr>
            <a:lvl3pPr marL="914103" indent="0">
              <a:buNone/>
              <a:defRPr sz="1200"/>
            </a:lvl3pPr>
            <a:lvl4pPr marL="1371154" indent="0">
              <a:buNone/>
              <a:defRPr sz="1000"/>
            </a:lvl4pPr>
            <a:lvl5pPr marL="1828206" indent="0">
              <a:buNone/>
              <a:defRPr sz="1000"/>
            </a:lvl5pPr>
            <a:lvl6pPr marL="2285257" indent="0">
              <a:buNone/>
              <a:defRPr sz="1000"/>
            </a:lvl6pPr>
            <a:lvl7pPr marL="2742308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4CD9B-14F7-914A-A9E0-25EA8133813F}" type="datetime1">
              <a:rPr lang="de-CH" smtClean="0"/>
              <a:t>08.05.2025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A80C68-A03D-14E1-DA41-A04FFB0D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1" name="Bild 8">
            <a:extLst>
              <a:ext uri="{FF2B5EF4-FFF2-40B4-BE49-F238E27FC236}">
                <a16:creationId xmlns:a16="http://schemas.microsoft.com/office/drawing/2014/main" id="{B918451D-CC78-5BEF-C4C9-D07CAE749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C70312E-10CF-1967-13BA-DF7A5F15103B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7" name="Bild 64">
            <a:extLst>
              <a:ext uri="{FF2B5EF4-FFF2-40B4-BE49-F238E27FC236}">
                <a16:creationId xmlns:a16="http://schemas.microsoft.com/office/drawing/2014/main" id="{5AB2CA36-EA72-B637-1DFA-CBB69A7DA7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28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A462F-1003-E444-A3AF-18EAC31016EB}" type="datetime1">
              <a:rPr lang="de-CH" smtClean="0"/>
              <a:t>08.05.2025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A80C68-A03D-14E1-DA41-A04FFB0D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1" name="Bild 8">
            <a:extLst>
              <a:ext uri="{FF2B5EF4-FFF2-40B4-BE49-F238E27FC236}">
                <a16:creationId xmlns:a16="http://schemas.microsoft.com/office/drawing/2014/main" id="{B918451D-CC78-5BEF-C4C9-D07CAE749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FDE88454-2D30-37DD-548F-FA0F7B27EFC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68557611"/>
              </p:ext>
            </p:extLst>
          </p:nvPr>
        </p:nvGraphicFramePr>
        <p:xfrm>
          <a:off x="1441451" y="1742774"/>
          <a:ext cx="8495564" cy="4127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925">
                <a:tc>
                  <a:txBody>
                    <a:bodyPr/>
                    <a:lstStyle/>
                    <a:p>
                      <a:r>
                        <a:rPr lang="de-CH" sz="1900" b="1" dirty="0">
                          <a:solidFill>
                            <a:srgbClr val="000000"/>
                          </a:solidFill>
                        </a:rPr>
                        <a:t>Publikationstitel</a:t>
                      </a:r>
                      <a:r>
                        <a:rPr lang="de-CH" sz="1900" b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de-CH" sz="1900" b="1" dirty="0">
                        <a:solidFill>
                          <a:srgbClr val="000000"/>
                        </a:solidFill>
                      </a:endParaRP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900" dirty="0">
                          <a:solidFill>
                            <a:srgbClr val="000000"/>
                          </a:solidFill>
                        </a:rPr>
                        <a:t>Beurteilung</a:t>
                      </a:r>
                      <a:r>
                        <a:rPr lang="de-CH" sz="1900" baseline="0" dirty="0">
                          <a:solidFill>
                            <a:srgbClr val="000000"/>
                          </a:solidFill>
                        </a:rPr>
                        <a:t> / Kommentar / Veränderung</a:t>
                      </a:r>
                      <a:endParaRPr lang="de-CH" sz="1900" dirty="0">
                        <a:solidFill>
                          <a:srgbClr val="000000"/>
                        </a:solidFill>
                      </a:endParaRP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576">
                <a:tc>
                  <a:txBody>
                    <a:bodyPr/>
                    <a:lstStyle/>
                    <a:p>
                      <a:r>
                        <a:rPr lang="de-CH" sz="1700" dirty="0"/>
                        <a:t>Typische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baseline="0" dirty="0">
                          <a:solidFill>
                            <a:schemeClr val="dk1"/>
                          </a:solidFill>
                        </a:rPr>
                        <a:t>Wetterlagen</a:t>
                      </a:r>
                      <a:r>
                        <a:rPr lang="de-CH" sz="1700" baseline="0" dirty="0"/>
                        <a:t> […]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In</a:t>
                      </a:r>
                      <a:r>
                        <a:rPr lang="de-CH" sz="1700" baseline="0" dirty="0"/>
                        <a:t> Überarbeitung (Design + Inhalt) für Landesmuseum; iPad-Version, evtl. Video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5733">
                <a:tc>
                  <a:txBody>
                    <a:bodyPr/>
                    <a:lstStyle/>
                    <a:p>
                      <a:r>
                        <a:rPr lang="de-CH" sz="1700" dirty="0"/>
                        <a:t>Wissenschaftliche</a:t>
                      </a:r>
                      <a:r>
                        <a:rPr lang="de-CH" sz="1700" baseline="0" dirty="0"/>
                        <a:t> Berichte, Klimaberichte, Klimabulletin, Broschüren INZ, Produkte-</a:t>
                      </a:r>
                      <a:r>
                        <a:rPr lang="de-CH" sz="1700" baseline="0" dirty="0" err="1"/>
                        <a:t>Factsheets</a:t>
                      </a:r>
                      <a:r>
                        <a:rPr lang="de-CH" sz="1700" baseline="0" dirty="0"/>
                        <a:t>, 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Vorlagen in Erarbeitung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98">
                <a:tc>
                  <a:txBody>
                    <a:bodyPr/>
                    <a:lstStyle/>
                    <a:p>
                      <a:r>
                        <a:rPr lang="de-CH" sz="1700" dirty="0"/>
                        <a:t>Flugwetterinformationen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baseline="0" dirty="0"/>
                        <a:t>Neues Design – Erledigt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498">
                <a:tc>
                  <a:txBody>
                    <a:bodyPr/>
                    <a:lstStyle/>
                    <a:p>
                      <a:r>
                        <a:rPr lang="de-CH" sz="1700" dirty="0"/>
                        <a:t>Vorlagen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baseline="0" dirty="0" err="1"/>
                        <a:t>Factsheets</a:t>
                      </a:r>
                      <a:r>
                        <a:rPr lang="de-CH" sz="1700" baseline="0" dirty="0"/>
                        <a:t> S/L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baseline="0" dirty="0"/>
                        <a:t>Neues Design – Erledigt 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09">
                <a:tc>
                  <a:txBody>
                    <a:bodyPr/>
                    <a:lstStyle/>
                    <a:p>
                      <a:r>
                        <a:rPr lang="de-CH" sz="1700" dirty="0"/>
                        <a:t>Klimafaltblatt Tag für Tag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Neues Design</a:t>
                      </a:r>
                      <a:r>
                        <a:rPr lang="de-CH" sz="1700" baseline="0" dirty="0"/>
                        <a:t> – Erledigt 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498">
                <a:tc>
                  <a:txBody>
                    <a:bodyPr/>
                    <a:lstStyle/>
                    <a:p>
                      <a:r>
                        <a:rPr lang="de-CH" sz="1700" dirty="0"/>
                        <a:t>Jahresbericht, Imagebroschüren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Gelöscht</a:t>
                      </a:r>
                      <a:r>
                        <a:rPr lang="de-CH" sz="1700" baseline="0" dirty="0"/>
                        <a:t> 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Bild 16">
            <a:extLst>
              <a:ext uri="{FF2B5EF4-FFF2-40B4-BE49-F238E27FC236}">
                <a16:creationId xmlns:a16="http://schemas.microsoft.com/office/drawing/2014/main" id="{193992EE-9B1B-4A2E-383E-FB4BAFEA3A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95652" y="5361173"/>
            <a:ext cx="12061179" cy="1365453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03D03F9-FBDE-6275-2232-F211F5B6F94D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4" name="Bild 64">
            <a:extLst>
              <a:ext uri="{FF2B5EF4-FFF2-40B4-BE49-F238E27FC236}">
                <a16:creationId xmlns:a16="http://schemas.microsoft.com/office/drawing/2014/main" id="{DDB8EA7E-B1D2-4F2A-F670-7E0A4148CF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2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A462F-1003-E444-A3AF-18EAC31016EB}" type="datetime1">
              <a:rPr lang="de-CH" smtClean="0"/>
              <a:t>08.05.2025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A80C68-A03D-14E1-DA41-A04FFB0D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1" name="Bild 8">
            <a:extLst>
              <a:ext uri="{FF2B5EF4-FFF2-40B4-BE49-F238E27FC236}">
                <a16:creationId xmlns:a16="http://schemas.microsoft.com/office/drawing/2014/main" id="{B918451D-CC78-5BEF-C4C9-D07CAE749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FDE88454-2D30-37DD-548F-FA0F7B27EFC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2510751"/>
              </p:ext>
            </p:extLst>
          </p:nvPr>
        </p:nvGraphicFramePr>
        <p:xfrm>
          <a:off x="1441451" y="1742774"/>
          <a:ext cx="8495564" cy="4127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925">
                <a:tc>
                  <a:txBody>
                    <a:bodyPr/>
                    <a:lstStyle/>
                    <a:p>
                      <a:r>
                        <a:rPr lang="de-CH" sz="1900" b="1" dirty="0">
                          <a:solidFill>
                            <a:srgbClr val="000000"/>
                          </a:solidFill>
                        </a:rPr>
                        <a:t>Publikationstitel</a:t>
                      </a:r>
                      <a:r>
                        <a:rPr lang="de-CH" sz="1900" b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de-CH" sz="1900" b="1" dirty="0">
                        <a:solidFill>
                          <a:srgbClr val="000000"/>
                        </a:solidFill>
                      </a:endParaRP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900" dirty="0">
                          <a:solidFill>
                            <a:srgbClr val="000000"/>
                          </a:solidFill>
                        </a:rPr>
                        <a:t>Beurteilung</a:t>
                      </a:r>
                      <a:r>
                        <a:rPr lang="de-CH" sz="1900" baseline="0" dirty="0">
                          <a:solidFill>
                            <a:srgbClr val="000000"/>
                          </a:solidFill>
                        </a:rPr>
                        <a:t> / Kommentar / Veränderung</a:t>
                      </a:r>
                      <a:endParaRPr lang="de-CH" sz="1900" dirty="0">
                        <a:solidFill>
                          <a:srgbClr val="000000"/>
                        </a:solidFill>
                      </a:endParaRP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576">
                <a:tc>
                  <a:txBody>
                    <a:bodyPr/>
                    <a:lstStyle/>
                    <a:p>
                      <a:r>
                        <a:rPr lang="de-CH" sz="1700" dirty="0"/>
                        <a:t>Typische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baseline="0" dirty="0">
                          <a:solidFill>
                            <a:schemeClr val="dk1"/>
                          </a:solidFill>
                        </a:rPr>
                        <a:t>Wetterlagen</a:t>
                      </a:r>
                      <a:r>
                        <a:rPr lang="de-CH" sz="1700" baseline="0" dirty="0"/>
                        <a:t> […]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In</a:t>
                      </a:r>
                      <a:r>
                        <a:rPr lang="de-CH" sz="1700" baseline="0" dirty="0"/>
                        <a:t> Überarbeitung (Design + Inhalt) für Landesmuseum; iPad-Version, evtl. Video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5733">
                <a:tc>
                  <a:txBody>
                    <a:bodyPr/>
                    <a:lstStyle/>
                    <a:p>
                      <a:r>
                        <a:rPr lang="de-CH" sz="1700" dirty="0"/>
                        <a:t>Wissenschaftliche</a:t>
                      </a:r>
                      <a:r>
                        <a:rPr lang="de-CH" sz="1700" baseline="0" dirty="0"/>
                        <a:t> Berichte, Klimaberichte, Klimabulletin, Broschüren INZ, Produkte-</a:t>
                      </a:r>
                      <a:r>
                        <a:rPr lang="de-CH" sz="1700" baseline="0" dirty="0" err="1"/>
                        <a:t>Factsheets</a:t>
                      </a:r>
                      <a:r>
                        <a:rPr lang="de-CH" sz="1700" baseline="0" dirty="0"/>
                        <a:t>, 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Vorlagen in Erarbeitung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98">
                <a:tc>
                  <a:txBody>
                    <a:bodyPr/>
                    <a:lstStyle/>
                    <a:p>
                      <a:r>
                        <a:rPr lang="de-CH" sz="1700" dirty="0"/>
                        <a:t>Flugwetterinformationen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baseline="0" dirty="0"/>
                        <a:t>Neues Design – Erledigt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498">
                <a:tc>
                  <a:txBody>
                    <a:bodyPr/>
                    <a:lstStyle/>
                    <a:p>
                      <a:r>
                        <a:rPr lang="de-CH" sz="1700" dirty="0"/>
                        <a:t>Vorlagen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baseline="0" dirty="0" err="1"/>
                        <a:t>Factsheets</a:t>
                      </a:r>
                      <a:r>
                        <a:rPr lang="de-CH" sz="1700" baseline="0" dirty="0"/>
                        <a:t> S/L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baseline="0" dirty="0"/>
                        <a:t>Neues Design – Erledigt 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09">
                <a:tc>
                  <a:txBody>
                    <a:bodyPr/>
                    <a:lstStyle/>
                    <a:p>
                      <a:r>
                        <a:rPr lang="de-CH" sz="1700" dirty="0"/>
                        <a:t>Klimafaltblatt Tag für Tag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Neues Design</a:t>
                      </a:r>
                      <a:r>
                        <a:rPr lang="de-CH" sz="1700" baseline="0" dirty="0"/>
                        <a:t> – Erledigt 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498">
                <a:tc>
                  <a:txBody>
                    <a:bodyPr/>
                    <a:lstStyle/>
                    <a:p>
                      <a:r>
                        <a:rPr lang="de-CH" sz="1700" dirty="0"/>
                        <a:t>Jahresbericht, Imagebroschüren</a:t>
                      </a:r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Gelöscht</a:t>
                      </a:r>
                      <a:r>
                        <a:rPr lang="de-CH" sz="1700" baseline="0" dirty="0"/>
                        <a:t> </a:t>
                      </a:r>
                      <a:endParaRPr lang="de-CH" sz="1700" dirty="0"/>
                    </a:p>
                  </a:txBody>
                  <a:tcPr marL="109452" marR="109452" marT="54710" marB="5471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003D03F9-FBDE-6275-2232-F211F5B6F94D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4" name="Bild 64">
            <a:extLst>
              <a:ext uri="{FF2B5EF4-FFF2-40B4-BE49-F238E27FC236}">
                <a16:creationId xmlns:a16="http://schemas.microsoft.com/office/drawing/2014/main" id="{DDB8EA7E-B1D2-4F2A-F670-7E0A4148CF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03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E5BEB0CA-906F-409F-1B54-843D02C2E60D}"/>
              </a:ext>
            </a:extLst>
          </p:cNvPr>
          <p:cNvSpPr/>
          <p:nvPr userDrawn="1"/>
        </p:nvSpPr>
        <p:spPr bwMode="auto">
          <a:xfrm>
            <a:off x="-6351" y="0"/>
            <a:ext cx="12192000" cy="6858000"/>
          </a:xfrm>
          <a:prstGeom prst="rect">
            <a:avLst/>
          </a:prstGeom>
          <a:solidFill>
            <a:srgbClr val="7D6E5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218804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345" y="1845164"/>
            <a:ext cx="9193595" cy="3671064"/>
          </a:xfrm>
        </p:spPr>
        <p:txBody>
          <a:bodyPr lIns="0" tIns="0" rIns="0" bIns="0"/>
          <a:lstStyle>
            <a:lvl1pPr marL="0" indent="0" algn="l">
              <a:buNone/>
              <a:defRPr sz="2399">
                <a:solidFill>
                  <a:schemeClr val="bg1"/>
                </a:solidFill>
              </a:defRPr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9695-83A3-FA41-A413-1EBBBC62BA68}" type="datetime1">
              <a:rPr lang="de-CH" smtClean="0"/>
              <a:t>08.05.2025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595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7701-065A-974E-A697-F81C2E24598B}" type="datetime1">
              <a:rPr lang="de-CH" smtClean="0"/>
              <a:t>08.05.2025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93BF373-E10F-AD8E-5FAF-925CFDB10D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439" y="706466"/>
            <a:ext cx="5350933" cy="812549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EEB0317E-DB6A-835D-1A8A-86A1BF8E0697}"/>
              </a:ext>
            </a:extLst>
          </p:cNvPr>
          <p:cNvSpPr/>
          <p:nvPr userDrawn="1"/>
        </p:nvSpPr>
        <p:spPr>
          <a:xfrm>
            <a:off x="1438275" y="2111349"/>
            <a:ext cx="4588387" cy="1641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 b="1" dirty="0" err="1">
                <a:solidFill>
                  <a:srgbClr val="000000"/>
                </a:solidFill>
                <a:latin typeface="Arial" charset="0"/>
              </a:rPr>
              <a:t>MeteoSchweiz</a:t>
            </a:r>
            <a:r>
              <a:rPr lang="de-DE" sz="2133" b="1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 dirty="0">
                <a:solidFill>
                  <a:srgbClr val="000000"/>
                </a:solidFill>
                <a:latin typeface="Arial" charset="0"/>
              </a:rPr>
              <a:t>Operation Center 1 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 dirty="0">
                <a:solidFill>
                  <a:srgbClr val="000000"/>
                </a:solidFill>
                <a:latin typeface="Arial" charset="0"/>
              </a:rPr>
              <a:t>CH-8058 Zürich-Flughafen 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 dirty="0">
                <a:solidFill>
                  <a:srgbClr val="000000"/>
                </a:solidFill>
                <a:latin typeface="Arial" charset="0"/>
              </a:rPr>
              <a:t>T +41 58 460 91 11 www.meteoschweiz.ch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BFAF226-128B-E78B-13FE-C7DC714BD092}"/>
              </a:ext>
            </a:extLst>
          </p:cNvPr>
          <p:cNvSpPr/>
          <p:nvPr userDrawn="1"/>
        </p:nvSpPr>
        <p:spPr>
          <a:xfrm>
            <a:off x="1447222" y="4222697"/>
            <a:ext cx="3045353" cy="1230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="1" baseline="0" dirty="0" err="1">
                <a:solidFill>
                  <a:srgbClr val="000000"/>
                </a:solidFill>
                <a:latin typeface="Arial" charset="0"/>
              </a:rPr>
              <a:t>MeteoSvizzera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Via ai Monti 146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CH-6605 Locarno-Monti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T +41 58 460 92 22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www.meteosvizzera.ch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6187216-DEAC-F5FA-68CB-BA2261CBFE36}"/>
              </a:ext>
            </a:extLst>
          </p:cNvPr>
          <p:cNvSpPr/>
          <p:nvPr userDrawn="1"/>
        </p:nvSpPr>
        <p:spPr>
          <a:xfrm>
            <a:off x="5087091" y="4222697"/>
            <a:ext cx="2673896" cy="1230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="1" baseline="0" dirty="0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7bis, </a:t>
            </a: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av</a:t>
            </a: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. de la </a:t>
            </a: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Paix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599" baseline="0" dirty="0">
                <a:solidFill>
                  <a:srgbClr val="000000"/>
                </a:solidFill>
                <a:latin typeface="Arial" charset="0"/>
              </a:rPr>
              <a:t>CH-1211 Genève 2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599" baseline="0" dirty="0">
                <a:solidFill>
                  <a:srgbClr val="000000"/>
                </a:solidFill>
                <a:latin typeface="Arial" charset="0"/>
              </a:rPr>
              <a:t>T +41 58 460 98 88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599" baseline="0" dirty="0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A9786B3-82E8-AF3F-6DF7-DA34AEF004F9}"/>
              </a:ext>
            </a:extLst>
          </p:cNvPr>
          <p:cNvSpPr/>
          <p:nvPr userDrawn="1"/>
        </p:nvSpPr>
        <p:spPr>
          <a:xfrm>
            <a:off x="8380624" y="4222697"/>
            <a:ext cx="2803907" cy="1230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="1" baseline="0" dirty="0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Chemin</a:t>
            </a: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l‘Aérologie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CH-1530 Payerne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T +41 58 460 94 44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8" name="Bild 16">
            <a:extLst>
              <a:ext uri="{FF2B5EF4-FFF2-40B4-BE49-F238E27FC236}">
                <a16:creationId xmlns:a16="http://schemas.microsoft.com/office/drawing/2014/main" id="{21C2E1E4-5896-938E-3548-8A789D3CBE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95652" y="5369411"/>
            <a:ext cx="12061179" cy="1365453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34FAB3CA-F284-7462-AB5A-6D6B7C32E51E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30" name="Bild 64">
            <a:extLst>
              <a:ext uri="{FF2B5EF4-FFF2-40B4-BE49-F238E27FC236}">
                <a16:creationId xmlns:a16="http://schemas.microsoft.com/office/drawing/2014/main" id="{EC5949C4-F460-BD40-6374-7387BAA965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27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7701-065A-974E-A697-F81C2E24598B}" type="datetime1">
              <a:rPr lang="de-CH" smtClean="0"/>
              <a:t>08.05.2025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93BF373-E10F-AD8E-5FAF-925CFDB10D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439" y="706466"/>
            <a:ext cx="5350933" cy="812549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EEB0317E-DB6A-835D-1A8A-86A1BF8E0697}"/>
              </a:ext>
            </a:extLst>
          </p:cNvPr>
          <p:cNvSpPr/>
          <p:nvPr userDrawn="1"/>
        </p:nvSpPr>
        <p:spPr>
          <a:xfrm>
            <a:off x="1438275" y="2111349"/>
            <a:ext cx="4588387" cy="1641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 b="1" dirty="0" err="1">
                <a:solidFill>
                  <a:srgbClr val="000000"/>
                </a:solidFill>
                <a:latin typeface="Arial" charset="0"/>
              </a:rPr>
              <a:t>MeteoSchweiz</a:t>
            </a:r>
            <a:r>
              <a:rPr lang="de-DE" sz="2133" b="1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 dirty="0">
                <a:solidFill>
                  <a:srgbClr val="000000"/>
                </a:solidFill>
                <a:latin typeface="Arial" charset="0"/>
              </a:rPr>
              <a:t>Operation Center 1 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 dirty="0">
                <a:solidFill>
                  <a:srgbClr val="000000"/>
                </a:solidFill>
                <a:latin typeface="Arial" charset="0"/>
              </a:rPr>
              <a:t>CH-8058 Zürich-Flughafen 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 dirty="0">
                <a:solidFill>
                  <a:srgbClr val="000000"/>
                </a:solidFill>
                <a:latin typeface="Arial" charset="0"/>
              </a:rPr>
              <a:t>T +41 58 460 91 11 www.meteoschweiz.ch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BFAF226-128B-E78B-13FE-C7DC714BD092}"/>
              </a:ext>
            </a:extLst>
          </p:cNvPr>
          <p:cNvSpPr/>
          <p:nvPr userDrawn="1"/>
        </p:nvSpPr>
        <p:spPr>
          <a:xfrm>
            <a:off x="1447222" y="4222697"/>
            <a:ext cx="3045353" cy="1230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="1" baseline="0" dirty="0" err="1">
                <a:solidFill>
                  <a:srgbClr val="000000"/>
                </a:solidFill>
                <a:latin typeface="Arial" charset="0"/>
              </a:rPr>
              <a:t>MeteoSvizzera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Via ai Monti 146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CH-6605 Locarno-Monti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T +41 58 460 92 22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www.meteosvizzera.ch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6187216-DEAC-F5FA-68CB-BA2261CBFE36}"/>
              </a:ext>
            </a:extLst>
          </p:cNvPr>
          <p:cNvSpPr/>
          <p:nvPr userDrawn="1"/>
        </p:nvSpPr>
        <p:spPr>
          <a:xfrm>
            <a:off x="5087091" y="4222697"/>
            <a:ext cx="2673896" cy="1230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="1" baseline="0" dirty="0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7bis, </a:t>
            </a: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av</a:t>
            </a: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. de la </a:t>
            </a: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Paix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599" baseline="0" dirty="0">
                <a:solidFill>
                  <a:srgbClr val="000000"/>
                </a:solidFill>
                <a:latin typeface="Arial" charset="0"/>
              </a:rPr>
              <a:t>CH-1211 Genève 2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599" baseline="0" dirty="0">
                <a:solidFill>
                  <a:srgbClr val="000000"/>
                </a:solidFill>
                <a:latin typeface="Arial" charset="0"/>
              </a:rPr>
              <a:t>T +41 58 460 98 88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599" baseline="0" dirty="0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A9786B3-82E8-AF3F-6DF7-DA34AEF004F9}"/>
              </a:ext>
            </a:extLst>
          </p:cNvPr>
          <p:cNvSpPr/>
          <p:nvPr userDrawn="1"/>
        </p:nvSpPr>
        <p:spPr>
          <a:xfrm>
            <a:off x="8380624" y="4222697"/>
            <a:ext cx="2803907" cy="1230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="1" baseline="0" dirty="0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Chemin</a:t>
            </a: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l‘Aérologie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CH-1530 Payerne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>
                <a:solidFill>
                  <a:srgbClr val="000000"/>
                </a:solidFill>
                <a:latin typeface="Arial" charset="0"/>
              </a:rPr>
              <a:t>T +41 58 460 94 44</a:t>
            </a:r>
          </a:p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599" baseline="0" dirty="0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599" baseline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8" name="Bild 16">
            <a:extLst>
              <a:ext uri="{FF2B5EF4-FFF2-40B4-BE49-F238E27FC236}">
                <a16:creationId xmlns:a16="http://schemas.microsoft.com/office/drawing/2014/main" id="{21C2E1E4-5896-938E-3548-8A789D3CBE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95652" y="5361173"/>
            <a:ext cx="12061179" cy="1365453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34FAB3CA-F284-7462-AB5A-6D6B7C32E51E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30" name="Bild 64">
            <a:extLst>
              <a:ext uri="{FF2B5EF4-FFF2-40B4-BE49-F238E27FC236}">
                <a16:creationId xmlns:a16="http://schemas.microsoft.com/office/drawing/2014/main" id="{EC5949C4-F460-BD40-6374-7387BAA965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8092" y="2120595"/>
            <a:ext cx="8921865" cy="17443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5998" b="1" i="0" baseline="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6046" y="4292534"/>
            <a:ext cx="8921865" cy="1655762"/>
          </a:xfrm>
        </p:spPr>
        <p:txBody>
          <a:bodyPr lIns="0" tIns="0" rIns="0" bIns="0"/>
          <a:lstStyle>
            <a:lvl1pPr marL="0" indent="0" algn="l">
              <a:buNone/>
              <a:defRPr sz="2399"/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8FF0-1E8D-F545-9132-114E47C4CC8D}" type="datetime1">
              <a:rPr lang="de-CH" smtClean="0"/>
              <a:t>08.05.2025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Bild 6">
            <a:extLst>
              <a:ext uri="{FF2B5EF4-FFF2-40B4-BE49-F238E27FC236}">
                <a16:creationId xmlns:a16="http://schemas.microsoft.com/office/drawing/2014/main" id="{396EBC98-C6D0-EFFA-E7AA-FFF4616F3B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439" y="706466"/>
            <a:ext cx="5350933" cy="8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7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1623726" y="2231672"/>
            <a:ext cx="10158073" cy="1637317"/>
          </a:xfrm>
          <a:prstGeom prst="rect">
            <a:avLst/>
          </a:prstGeom>
        </p:spPr>
        <p:txBody>
          <a:bodyPr/>
          <a:lstStyle>
            <a:lvl1pPr>
              <a:defRPr sz="6933" b="0"/>
            </a:lvl1pPr>
          </a:lstStyle>
          <a:p>
            <a:r>
              <a:rPr lang="de-DE" dirty="0"/>
              <a:t>Präsentationstitel Arial, 52 Punkt</a:t>
            </a:r>
          </a:p>
        </p:txBody>
      </p:sp>
      <p:sp>
        <p:nvSpPr>
          <p:cNvPr id="2" name="Text Box 32"/>
          <p:cNvSpPr txBox="1">
            <a:spLocks noChangeArrowheads="1"/>
          </p:cNvSpPr>
          <p:nvPr userDrawn="1"/>
        </p:nvSpPr>
        <p:spPr bwMode="auto">
          <a:xfrm>
            <a:off x="6096000" y="720646"/>
            <a:ext cx="4775200" cy="33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  <a:defRPr/>
            </a:pPr>
            <a:r>
              <a:rPr lang="de-CH" sz="1067" dirty="0"/>
              <a:t>Eidgenössisches Departement des Innern EDI</a:t>
            </a:r>
            <a:br>
              <a:rPr lang="de-CH" sz="1067" dirty="0"/>
            </a:br>
            <a:r>
              <a:rPr lang="de-CH" sz="1067" b="1" dirty="0"/>
              <a:t>Bundesamt für Meteorologie und Klimatologie </a:t>
            </a:r>
            <a:r>
              <a:rPr lang="de-CH" sz="1067" b="1" dirty="0" err="1"/>
              <a:t>MeteoSchweiz</a:t>
            </a:r>
            <a:endParaRPr lang="de-CH" sz="1067" dirty="0"/>
          </a:p>
        </p:txBody>
      </p:sp>
      <p:sp>
        <p:nvSpPr>
          <p:cNvPr id="13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693331" y="3899456"/>
            <a:ext cx="9143685" cy="64807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CH" sz="2933" baseline="0"/>
            </a:lvl1pPr>
          </a:lstStyle>
          <a:p>
            <a:pPr lvl="0"/>
            <a:r>
              <a:rPr lang="de-CH" dirty="0"/>
              <a:t>Untertitel Arial, 22 Punkt</a:t>
            </a:r>
          </a:p>
        </p:txBody>
      </p:sp>
      <p:sp>
        <p:nvSpPr>
          <p:cNvPr id="15" name="Rechteck 14"/>
          <p:cNvSpPr/>
          <p:nvPr userDrawn="1"/>
        </p:nvSpPr>
        <p:spPr bwMode="auto">
          <a:xfrm>
            <a:off x="0" y="-6735"/>
            <a:ext cx="12192000" cy="104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7" descr="Logo_CMYK_po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62" y="695359"/>
            <a:ext cx="2662767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Bild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20458"/>
          <a:stretch/>
        </p:blipFill>
        <p:spPr>
          <a:xfrm>
            <a:off x="12067" y="2536026"/>
            <a:ext cx="12179933" cy="43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60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573107" y="1859280"/>
            <a:ext cx="10037235" cy="3312161"/>
          </a:xfrm>
          <a:prstGeom prst="rect">
            <a:avLst/>
          </a:prstGeom>
        </p:spPr>
        <p:txBody>
          <a:bodyPr/>
          <a:lstStyle>
            <a:lvl1pPr marL="355591" marR="0" indent="-355591" algn="l" defTabSz="12191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33"/>
            </a:lvl1pPr>
            <a:lvl2pPr marL="952476" indent="-342891">
              <a:buClrTx/>
              <a:buFont typeface="Symbol" panose="05050102010706020507" pitchFamily="18" charset="2"/>
              <a:buChar char="-"/>
              <a:defRPr sz="2133" baseline="0">
                <a:solidFill>
                  <a:schemeClr val="tx1"/>
                </a:solidFill>
              </a:defRPr>
            </a:lvl2pPr>
            <a:lvl3pPr>
              <a:buClrTx/>
              <a:defRPr sz="2133">
                <a:solidFill>
                  <a:schemeClr val="tx1"/>
                </a:solidFill>
              </a:defRPr>
            </a:lvl3pPr>
          </a:lstStyle>
          <a:p>
            <a:pPr lvl="0"/>
            <a:r>
              <a:rPr lang="de-CH" dirty="0"/>
              <a:t>Grundschrift mit Aufzählung, Arial normal, 16 Punkt</a:t>
            </a:r>
          </a:p>
          <a:p>
            <a:pPr lvl="1"/>
            <a:r>
              <a:rPr lang="de-CH" dirty="0"/>
              <a:t>Ebene zwei, 16 Punkt</a:t>
            </a:r>
          </a:p>
          <a:p>
            <a:pPr lvl="2"/>
            <a:endParaRPr lang="de-CH" dirty="0"/>
          </a:p>
        </p:txBody>
      </p:sp>
      <p:sp>
        <p:nvSpPr>
          <p:cNvPr id="14" name="Titel 3"/>
          <p:cNvSpPr>
            <a:spLocks noGrp="1"/>
          </p:cNvSpPr>
          <p:nvPr>
            <p:ph type="title" hasCustomPrompt="1"/>
          </p:nvPr>
        </p:nvSpPr>
        <p:spPr>
          <a:xfrm>
            <a:off x="1581573" y="247614"/>
            <a:ext cx="10021344" cy="944109"/>
          </a:xfrm>
          <a:prstGeom prst="rect">
            <a:avLst/>
          </a:prstGeom>
        </p:spPr>
        <p:txBody>
          <a:bodyPr/>
          <a:lstStyle>
            <a:lvl1pPr>
              <a:defRPr sz="4267" b="0"/>
            </a:lvl1pPr>
          </a:lstStyle>
          <a:p>
            <a:r>
              <a:rPr lang="de-DE" dirty="0"/>
              <a:t>Titel, Arial, normal, 32 Punkt</a:t>
            </a:r>
          </a:p>
        </p:txBody>
      </p:sp>
      <p:pic>
        <p:nvPicPr>
          <p:cNvPr id="5" name="Bild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100221" y="5424631"/>
            <a:ext cx="12050471" cy="1364661"/>
          </a:xfrm>
          <a:prstGeom prst="rect">
            <a:avLst/>
          </a:prstGeom>
        </p:spPr>
      </p:pic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3" y="499276"/>
            <a:ext cx="389467" cy="44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 userDrawn="1"/>
        </p:nvSpPr>
        <p:spPr bwMode="auto">
          <a:xfrm>
            <a:off x="1649764" y="6192358"/>
            <a:ext cx="1698803" cy="3484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1774803" y="6077026"/>
            <a:ext cx="1687156" cy="119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498723" y="6168653"/>
            <a:ext cx="1687156" cy="119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Bild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36483" y="6225091"/>
            <a:ext cx="1541661" cy="1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:wipe/>
      </p:transition>
    </mc:Choice>
    <mc:Fallback xmlns="">
      <p:transition advClick="0" advTm="3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E8A2-F43A-114D-8F28-20990F9F62E5}" type="datetime1">
              <a:rPr lang="de-CH" smtClean="0"/>
              <a:t>08.05.2025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97170-6B8B-847A-E351-3FDDD9DF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197690-C1C6-6281-1DB8-53564567F8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41451" y="1845164"/>
            <a:ext cx="9912351" cy="4351338"/>
          </a:xfrm>
        </p:spPr>
        <p:txBody>
          <a:bodyPr lIns="0" tIns="0" rIns="0" bIns="0"/>
          <a:lstStyle/>
          <a:p>
            <a:pPr lvl="0"/>
            <a:r>
              <a:rPr lang="de-DE" dirty="0"/>
              <a:t>Mastertextformat ADF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14" name="Bild 8">
            <a:extLst>
              <a:ext uri="{FF2B5EF4-FFF2-40B4-BE49-F238E27FC236}">
                <a16:creationId xmlns:a16="http://schemas.microsoft.com/office/drawing/2014/main" id="{238A25BE-3181-4923-B97F-67781E8FD4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pic>
        <p:nvPicPr>
          <p:cNvPr id="10" name="Bild 16">
            <a:extLst>
              <a:ext uri="{FF2B5EF4-FFF2-40B4-BE49-F238E27FC236}">
                <a16:creationId xmlns:a16="http://schemas.microsoft.com/office/drawing/2014/main" id="{5F63C5A7-F81A-BA30-3747-89A9655A17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95652" y="5369411"/>
            <a:ext cx="12061179" cy="1365453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122F69F-EF6C-CFA6-DD35-356EC952827E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7" name="Bild 64">
            <a:extLst>
              <a:ext uri="{FF2B5EF4-FFF2-40B4-BE49-F238E27FC236}">
                <a16:creationId xmlns:a16="http://schemas.microsoft.com/office/drawing/2014/main" id="{84EF030A-C693-C885-5F10-C1CC8218FA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0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E8A2-F43A-114D-8F28-20990F9F62E5}" type="datetime1">
              <a:rPr lang="de-CH" smtClean="0"/>
              <a:t>08.05.2025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</a:t>
            </a:r>
            <a:r>
              <a:rPr lang="de-DE" dirty="0" err="1"/>
              <a:t>Zurich</a:t>
            </a:r>
            <a:r>
              <a:rPr lang="de-DE" dirty="0"/>
              <a:t>, 2024, MeteoSwiss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97170-6B8B-847A-E351-3FDDD9DF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197690-C1C6-6281-1DB8-53564567F8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41451" y="1845164"/>
            <a:ext cx="9912351" cy="4351338"/>
          </a:xfrm>
        </p:spPr>
        <p:txBody>
          <a:bodyPr lIns="0" tIns="0" rIns="0" bIns="0"/>
          <a:lstStyle/>
          <a:p>
            <a:pPr lvl="0"/>
            <a:r>
              <a:rPr lang="de-DE" dirty="0"/>
              <a:t>Mastertextformat ADF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14" name="Bild 8">
            <a:extLst>
              <a:ext uri="{FF2B5EF4-FFF2-40B4-BE49-F238E27FC236}">
                <a16:creationId xmlns:a16="http://schemas.microsoft.com/office/drawing/2014/main" id="{238A25BE-3181-4923-B97F-67781E8FD4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122F69F-EF6C-CFA6-DD35-356EC952827E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7" name="Bild 64">
            <a:extLst>
              <a:ext uri="{FF2B5EF4-FFF2-40B4-BE49-F238E27FC236}">
                <a16:creationId xmlns:a16="http://schemas.microsoft.com/office/drawing/2014/main" id="{84EF030A-C693-C885-5F10-C1CC8218FA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5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1C32-75D1-1C46-8385-5BBC01092EB1}" type="datetime1">
              <a:rPr lang="de-CH" smtClean="0"/>
              <a:t>08.05.2025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914E6BF-74AC-6DDD-5E51-3228D3248D1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441452" y="1853862"/>
            <a:ext cx="6736568" cy="3876002"/>
          </a:xfrm>
        </p:spPr>
        <p:txBody>
          <a:bodyPr lIns="0" tIns="0" rIns="0" bIns="0"/>
          <a:lstStyle>
            <a:lvl1pPr marL="0" indent="0">
              <a:buNone/>
              <a:defRPr sz="2399" baseline="0">
                <a:solidFill>
                  <a:schemeClr val="tx1"/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4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820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525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230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8E900B-A219-1EA5-9044-F4A318FA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2" name="Bild 8">
            <a:extLst>
              <a:ext uri="{FF2B5EF4-FFF2-40B4-BE49-F238E27FC236}">
                <a16:creationId xmlns:a16="http://schemas.microsoft.com/office/drawing/2014/main" id="{6E2367A9-A6A4-5572-FB07-D5B1656D1C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pic>
        <p:nvPicPr>
          <p:cNvPr id="15" name="Bild 16">
            <a:extLst>
              <a:ext uri="{FF2B5EF4-FFF2-40B4-BE49-F238E27FC236}">
                <a16:creationId xmlns:a16="http://schemas.microsoft.com/office/drawing/2014/main" id="{B6C9A937-3994-7389-F609-AFE70282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95652" y="5369411"/>
            <a:ext cx="12061179" cy="1365453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71E803E-BF42-A29C-4E7D-6A83234CEA66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7" name="Bild 64">
            <a:extLst>
              <a:ext uri="{FF2B5EF4-FFF2-40B4-BE49-F238E27FC236}">
                <a16:creationId xmlns:a16="http://schemas.microsoft.com/office/drawing/2014/main" id="{AEA3E3A3-9AFC-EC8D-8004-A4D33E2C83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1C32-75D1-1C46-8385-5BBC01092EB1}" type="datetime1">
              <a:rPr lang="de-CH" smtClean="0"/>
              <a:t>08.05.2025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914E6BF-74AC-6DDD-5E51-3228D3248D1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441452" y="1853862"/>
            <a:ext cx="6736568" cy="3876002"/>
          </a:xfrm>
        </p:spPr>
        <p:txBody>
          <a:bodyPr lIns="0" tIns="0" rIns="0" bIns="0"/>
          <a:lstStyle>
            <a:lvl1pPr marL="0" indent="0">
              <a:buNone/>
              <a:defRPr sz="2399" baseline="0">
                <a:solidFill>
                  <a:schemeClr val="tx1"/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4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820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525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230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8E900B-A219-1EA5-9044-F4A318FA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2" name="Bild 8">
            <a:extLst>
              <a:ext uri="{FF2B5EF4-FFF2-40B4-BE49-F238E27FC236}">
                <a16:creationId xmlns:a16="http://schemas.microsoft.com/office/drawing/2014/main" id="{6E2367A9-A6A4-5572-FB07-D5B1656D1C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71E803E-BF42-A29C-4E7D-6A83234CEA66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7" name="Bild 64">
            <a:extLst>
              <a:ext uri="{FF2B5EF4-FFF2-40B4-BE49-F238E27FC236}">
                <a16:creationId xmlns:a16="http://schemas.microsoft.com/office/drawing/2014/main" id="{AEA3E3A3-9AFC-EC8D-8004-A4D33E2C8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0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6367-80BC-0746-9818-A1DF9175A81B}" type="datetime1">
              <a:rPr lang="de-CH" smtClean="0"/>
              <a:t>08.05.2025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2FA127-1D82-CBBD-20B2-9D5EA651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3CD3C2-36D9-D8FB-43EE-F245E68E4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451" y="1857862"/>
            <a:ext cx="9912351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2" name="Bild 8">
            <a:extLst>
              <a:ext uri="{FF2B5EF4-FFF2-40B4-BE49-F238E27FC236}">
                <a16:creationId xmlns:a16="http://schemas.microsoft.com/office/drawing/2014/main" id="{5690821A-C38D-5F99-D6F7-FFD526A347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pic>
        <p:nvPicPr>
          <p:cNvPr id="15" name="Bild 16">
            <a:extLst>
              <a:ext uri="{FF2B5EF4-FFF2-40B4-BE49-F238E27FC236}">
                <a16:creationId xmlns:a16="http://schemas.microsoft.com/office/drawing/2014/main" id="{B1E2D9B8-A67C-D982-E7A0-0B1E52BD7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95652" y="5369411"/>
            <a:ext cx="12061179" cy="1365453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1511412-2428-E70C-BBAA-A27E47F23E1E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7" name="Bild 64">
            <a:extLst>
              <a:ext uri="{FF2B5EF4-FFF2-40B4-BE49-F238E27FC236}">
                <a16:creationId xmlns:a16="http://schemas.microsoft.com/office/drawing/2014/main" id="{76399C0D-A765-0E87-50D7-FCC22A524D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4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6367-80BC-0746-9818-A1DF9175A81B}" type="datetime1">
              <a:rPr lang="de-CH" smtClean="0"/>
              <a:t>08.05.2025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2FA127-1D82-CBBD-20B2-9D5EA651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3CD3C2-36D9-D8FB-43EE-F245E68E4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451" y="1857862"/>
            <a:ext cx="9912351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2" name="Bild 8">
            <a:extLst>
              <a:ext uri="{FF2B5EF4-FFF2-40B4-BE49-F238E27FC236}">
                <a16:creationId xmlns:a16="http://schemas.microsoft.com/office/drawing/2014/main" id="{5690821A-C38D-5F99-D6F7-FFD526A347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1511412-2428-E70C-BBAA-A27E47F23E1E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7" name="Bild 64">
            <a:extLst>
              <a:ext uri="{FF2B5EF4-FFF2-40B4-BE49-F238E27FC236}">
                <a16:creationId xmlns:a16="http://schemas.microsoft.com/office/drawing/2014/main" id="{76399C0D-A765-0E87-50D7-FCC22A524D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8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EE91-2783-1148-A521-0E751A639B35}" type="datetime1">
              <a:rPr lang="de-CH" smtClean="0"/>
              <a:t>08.05.2025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Ort, Monat 2024, Autor/in 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3893E2-410A-8BCF-53BE-D7677E08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51" y="627108"/>
            <a:ext cx="9912351" cy="83979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72B1FE-6CE5-7483-AF4C-7DD31490789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441451" y="1853646"/>
            <a:ext cx="4752645" cy="3876002"/>
          </a:xfrm>
        </p:spPr>
        <p:txBody>
          <a:bodyPr lIns="0" tIns="0" rIns="0" bIns="0"/>
          <a:lstStyle>
            <a:lvl1pPr marL="0" indent="0">
              <a:buNone/>
              <a:defRPr sz="2399" baseline="0">
                <a:solidFill>
                  <a:schemeClr val="tx1"/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4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820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525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230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52A117-D324-DD19-A2C3-F5BAC378963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0430" y="1853646"/>
            <a:ext cx="4752645" cy="3876002"/>
          </a:xfrm>
        </p:spPr>
        <p:txBody>
          <a:bodyPr lIns="0" tIns="0" rIns="0" bIns="0"/>
          <a:lstStyle>
            <a:lvl1pPr marL="0" indent="0">
              <a:buNone/>
              <a:defRPr sz="2399" baseline="0">
                <a:solidFill>
                  <a:schemeClr val="tx1"/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4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820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525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230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3" name="Bild 8">
            <a:extLst>
              <a:ext uri="{FF2B5EF4-FFF2-40B4-BE49-F238E27FC236}">
                <a16:creationId xmlns:a16="http://schemas.microsoft.com/office/drawing/2014/main" id="{9A7F6B3D-6141-33A2-2827-BEECBC5CA5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203" y="711020"/>
            <a:ext cx="321733" cy="321634"/>
          </a:xfrm>
          <a:prstGeom prst="rect">
            <a:avLst/>
          </a:prstGeom>
        </p:spPr>
      </p:pic>
      <p:pic>
        <p:nvPicPr>
          <p:cNvPr id="16" name="Bild 16">
            <a:extLst>
              <a:ext uri="{FF2B5EF4-FFF2-40B4-BE49-F238E27FC236}">
                <a16:creationId xmlns:a16="http://schemas.microsoft.com/office/drawing/2014/main" id="{E26FCD14-552F-2E62-C20F-2897AF1A9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95652" y="5369411"/>
            <a:ext cx="12061179" cy="1365453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9C804BDA-8F8A-74EE-EF9E-1E4D38C697FF}"/>
              </a:ext>
            </a:extLst>
          </p:cNvPr>
          <p:cNvSpPr/>
          <p:nvPr userDrawn="1"/>
        </p:nvSpPr>
        <p:spPr bwMode="auto">
          <a:xfrm>
            <a:off x="1347989" y="6126167"/>
            <a:ext cx="1532587" cy="4165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8" name="Bild 64">
            <a:extLst>
              <a:ext uri="{FF2B5EF4-FFF2-40B4-BE49-F238E27FC236}">
                <a16:creationId xmlns:a16="http://schemas.microsoft.com/office/drawing/2014/main" id="{7C720268-9BF1-42D1-A69F-AA022F8174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275" y="6250361"/>
            <a:ext cx="1265595" cy="1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3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452" y="1847666"/>
            <a:ext cx="6586512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63797" y="6296272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F3127F1D-E87C-BC4B-9E41-D233E9064318}" type="datetime1">
              <a:rPr lang="de-CH" smtClean="0"/>
              <a:t>08.05.2025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9193" y="6296272"/>
            <a:ext cx="3716655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© </a:t>
            </a:r>
            <a:r>
              <a:rPr lang="de-DE" dirty="0" err="1"/>
              <a:t>Zurich</a:t>
            </a:r>
            <a:r>
              <a:rPr lang="de-DE" dirty="0"/>
              <a:t>, 2024, MeteoSwiss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9640" y="6296272"/>
            <a:ext cx="719667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C6C8278F-EB32-9049-808B-99841320EF9D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Bild 48">
            <a:extLst>
              <a:ext uri="{FF2B5EF4-FFF2-40B4-BE49-F238E27FC236}">
                <a16:creationId xmlns:a16="http://schemas.microsoft.com/office/drawing/2014/main" id="{0DAF8FDE-FB1E-7A5F-ACFD-7FD43FEA8965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1371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35C7075-6C94-FA01-17A5-0D57FDB68614}"/>
              </a:ext>
            </a:extLst>
          </p:cNvPr>
          <p:cNvSpPr txBox="1">
            <a:spLocks/>
          </p:cNvSpPr>
          <p:nvPr userDrawn="1"/>
        </p:nvSpPr>
        <p:spPr>
          <a:xfrm>
            <a:off x="1441451" y="640209"/>
            <a:ext cx="9912351" cy="951034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999" dirty="0">
                <a:solidFill>
                  <a:schemeClr val="tx1">
                    <a:alpha val="0"/>
                  </a:schemeClr>
                </a:solidFill>
              </a:rPr>
              <a:t>Mastertitelformat bearbeiten</a:t>
            </a:r>
            <a:endParaRPr lang="en-US" sz="3999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384113E-3B84-B0C5-E326-C0C1562888C2}"/>
              </a:ext>
            </a:extLst>
          </p:cNvPr>
          <p:cNvSpPr/>
          <p:nvPr userDrawn="1"/>
        </p:nvSpPr>
        <p:spPr bwMode="auto">
          <a:xfrm>
            <a:off x="298854" y="1472445"/>
            <a:ext cx="1210753" cy="937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7884898-4755-1DE3-F631-EFD19731F92D}"/>
              </a:ext>
            </a:extLst>
          </p:cNvPr>
          <p:cNvSpPr/>
          <p:nvPr userDrawn="1"/>
        </p:nvSpPr>
        <p:spPr bwMode="auto">
          <a:xfrm>
            <a:off x="1363872" y="6180297"/>
            <a:ext cx="1692595" cy="3799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8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799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8758BE8-E3B0-49F3-964E-E2365AFD9E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0906"/>
          <a:stretch/>
        </p:blipFill>
        <p:spPr>
          <a:xfrm>
            <a:off x="0" y="6737356"/>
            <a:ext cx="12192000" cy="13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dt="0"/>
  <p:txStyles>
    <p:titleStyle>
      <a:lvl1pPr algn="l" defTabSz="914103" rtl="0" eaLnBrk="1" latinLnBrk="0" hangingPunct="1">
        <a:lnSpc>
          <a:spcPct val="90000"/>
        </a:lnSpc>
        <a:spcBef>
          <a:spcPct val="0"/>
        </a:spcBef>
        <a:buNone/>
        <a:defRPr sz="3999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26" indent="-228526" algn="l" defTabSz="9141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77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29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680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31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783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4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886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7" indent="-228526" algn="l" defTabSz="91410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4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72">
          <p15:clr>
            <a:srgbClr val="F26B43"/>
          </p15:clr>
        </p15:guide>
        <p15:guide id="2" pos="5375">
          <p15:clr>
            <a:srgbClr val="F26B43"/>
          </p15:clr>
        </p15:guide>
        <p15:guide id="3" orient="horz" pos="3046">
          <p15:clr>
            <a:srgbClr val="F26B43"/>
          </p15:clr>
        </p15:guide>
        <p15:guide id="4" pos="681">
          <p15:clr>
            <a:srgbClr val="F26B43"/>
          </p15:clr>
        </p15:guide>
        <p15:guide id="5" orient="horz" pos="501">
          <p15:clr>
            <a:srgbClr val="F26B43"/>
          </p15:clr>
        </p15:guide>
        <p15:guide id="6" pos="4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71A6445-D537-4BFC-A10E-F2FFAB9E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Of</a:t>
            </a:r>
            <a:r>
              <a:rPr lang="de-CH" dirty="0"/>
              <a:t> CATs and Clouds –</a:t>
            </a:r>
            <a:br>
              <a:rPr lang="de-CH" dirty="0"/>
            </a:br>
            <a:r>
              <a:rPr lang="de-CH" sz="4400" dirty="0"/>
              <a:t>Climate </a:t>
            </a:r>
            <a:r>
              <a:rPr lang="de-CH" sz="4400" dirty="0" err="1"/>
              <a:t>analysis</a:t>
            </a:r>
            <a:r>
              <a:rPr lang="de-CH" sz="4400" dirty="0"/>
              <a:t> </a:t>
            </a:r>
            <a:r>
              <a:rPr lang="de-CH" sz="4400" dirty="0" err="1"/>
              <a:t>between</a:t>
            </a:r>
            <a:r>
              <a:rPr lang="de-CH" sz="4400" dirty="0"/>
              <a:t> </a:t>
            </a:r>
            <a:r>
              <a:rPr lang="de-CH" sz="4400" dirty="0" err="1"/>
              <a:t>science</a:t>
            </a:r>
            <a:r>
              <a:rPr lang="de-CH" sz="4400" dirty="0"/>
              <a:t> and </a:t>
            </a:r>
            <a:r>
              <a:rPr lang="de-CH" sz="4400" dirty="0" err="1"/>
              <a:t>operation</a:t>
            </a:r>
            <a:endParaRPr lang="de-CH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29A064E7-396A-4CF7-BAE4-8C95BA6D3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091" y="4465528"/>
            <a:ext cx="8921865" cy="1655762"/>
          </a:xfrm>
        </p:spPr>
        <p:txBody>
          <a:bodyPr>
            <a:normAutofit fontScale="85000" lnSpcReduction="20000"/>
          </a:bodyPr>
          <a:lstStyle/>
          <a:p>
            <a:r>
              <a:rPr lang="de-CH" dirty="0" err="1"/>
              <a:t>adminR</a:t>
            </a:r>
            <a:r>
              <a:rPr lang="de-CH" dirty="0"/>
              <a:t> Spring Meetup Zürich</a:t>
            </a:r>
          </a:p>
          <a:p>
            <a:r>
              <a:rPr lang="de-CH" dirty="0"/>
              <a:t>08.05.2025</a:t>
            </a:r>
          </a:p>
          <a:p>
            <a:endParaRPr lang="de-CH" dirty="0"/>
          </a:p>
          <a:p>
            <a:r>
              <a:rPr lang="de-CH" dirty="0"/>
              <a:t>Rebekka Posselt</a:t>
            </a:r>
          </a:p>
          <a:p>
            <a:r>
              <a:rPr lang="de-CH" dirty="0"/>
              <a:t>MeteoSchweiz, Abteilung Klima</a:t>
            </a:r>
          </a:p>
        </p:txBody>
      </p:sp>
    </p:spTree>
    <p:extLst>
      <p:ext uri="{BB962C8B-B14F-4D97-AF65-F5344CB8AC3E}">
        <p14:creationId xmlns:p14="http://schemas.microsoft.com/office/powerpoint/2010/main" val="1281517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84E714D-1135-4A5F-9767-C6D702DB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Zurich, 2024, MeteoSwiss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B8647B-5B62-41F9-84AF-9BF8E5C8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C51E0C9-00A4-4A65-BC44-FADDB5A7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Climate Analysis Tools</a:t>
            </a:r>
            <a:br>
              <a:rPr lang="de-CH" dirty="0"/>
            </a:br>
            <a:r>
              <a:rPr lang="de-CH" sz="3200" b="0" dirty="0" err="1"/>
              <a:t>Some</a:t>
            </a:r>
            <a:r>
              <a:rPr lang="de-CH" sz="3200" b="0" dirty="0"/>
              <a:t> </a:t>
            </a:r>
            <a:r>
              <a:rPr lang="de-CH" sz="3200" b="0" dirty="0" err="1"/>
              <a:t>statistics</a:t>
            </a:r>
            <a:endParaRPr lang="de-CH" sz="3200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D7E5F14-B2F5-4037-B92D-2A00903B5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CATs: </a:t>
            </a:r>
          </a:p>
          <a:p>
            <a:pPr lvl="1"/>
            <a:r>
              <a:rPr lang="de-CH" dirty="0"/>
              <a:t>~50 + 35 (R, CATs + </a:t>
            </a:r>
            <a:r>
              <a:rPr lang="de-CH" dirty="0" err="1"/>
              <a:t>cat.helper</a:t>
            </a:r>
            <a:r>
              <a:rPr lang="de-CH" dirty="0"/>
              <a:t>), 9 (</a:t>
            </a:r>
            <a:r>
              <a:rPr lang="de-CH" dirty="0" err="1"/>
              <a:t>python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&gt; 350 CRAN Pakete (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dependencies</a:t>
            </a:r>
            <a:r>
              <a:rPr lang="de-CH" dirty="0"/>
              <a:t>)</a:t>
            </a:r>
          </a:p>
          <a:p>
            <a:r>
              <a:rPr lang="de-CH" dirty="0"/>
              <a:t>Developer/</a:t>
            </a:r>
            <a:r>
              <a:rPr lang="de-CH" dirty="0" err="1"/>
              <a:t>Maintainer</a:t>
            </a:r>
            <a:r>
              <a:rPr lang="de-CH" dirty="0"/>
              <a:t>: </a:t>
            </a:r>
          </a:p>
          <a:p>
            <a:pPr lvl="1"/>
            <a:r>
              <a:rPr lang="de-CH" dirty="0"/>
              <a:t>12+ (permanent)</a:t>
            </a:r>
          </a:p>
          <a:p>
            <a:pPr lvl="1"/>
            <a:r>
              <a:rPr lang="de-CH" dirty="0" err="1"/>
              <a:t>Temporary</a:t>
            </a:r>
            <a:r>
              <a:rPr lang="de-CH" dirty="0"/>
              <a:t> </a:t>
            </a:r>
            <a:r>
              <a:rPr lang="de-CH" dirty="0" err="1"/>
              <a:t>employees</a:t>
            </a:r>
            <a:r>
              <a:rPr lang="de-CH" dirty="0"/>
              <a:t>, </a:t>
            </a:r>
            <a:r>
              <a:rPr lang="de-CH" dirty="0" err="1"/>
              <a:t>interns</a:t>
            </a:r>
            <a:r>
              <a:rPr lang="de-CH" dirty="0"/>
              <a:t>, </a:t>
            </a:r>
            <a:r>
              <a:rPr lang="de-CH" dirty="0" err="1"/>
              <a:t>students</a:t>
            </a:r>
            <a:r>
              <a:rPr lang="de-CH" dirty="0"/>
              <a:t>, Zivis</a:t>
            </a:r>
          </a:p>
          <a:p>
            <a:r>
              <a:rPr lang="de-CH" dirty="0"/>
              <a:t>R-Versions: </a:t>
            </a:r>
          </a:p>
          <a:p>
            <a:pPr lvl="1"/>
            <a:r>
              <a:rPr lang="de-CH" dirty="0"/>
              <a:t>2.??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/>
              <a:t>2.15 </a:t>
            </a:r>
            <a:r>
              <a:rPr lang="de-CH" dirty="0">
                <a:sym typeface="Wingdings" panose="05000000000000000000" pitchFamily="2" charset="2"/>
              </a:rPr>
              <a:t></a:t>
            </a:r>
            <a:r>
              <a:rPr lang="de-CH" dirty="0"/>
              <a:t> 3.0 </a:t>
            </a:r>
            <a:r>
              <a:rPr lang="de-CH" dirty="0">
                <a:sym typeface="Wingdings" panose="05000000000000000000" pitchFamily="2" charset="2"/>
              </a:rPr>
              <a:t></a:t>
            </a:r>
            <a:r>
              <a:rPr lang="de-CH" dirty="0"/>
              <a:t> 3.2 </a:t>
            </a:r>
            <a:r>
              <a:rPr lang="de-CH" dirty="0">
                <a:sym typeface="Wingdings" panose="05000000000000000000" pitchFamily="2" charset="2"/>
              </a:rPr>
              <a:t></a:t>
            </a:r>
            <a:r>
              <a:rPr lang="de-CH" dirty="0"/>
              <a:t> 3.6 </a:t>
            </a:r>
            <a:r>
              <a:rPr lang="de-CH" dirty="0">
                <a:sym typeface="Wingdings" panose="05000000000000000000" pitchFamily="2" charset="2"/>
              </a:rPr>
              <a:t></a:t>
            </a:r>
            <a:r>
              <a:rPr lang="de-CH" dirty="0"/>
              <a:t> 4.0 </a:t>
            </a:r>
            <a:r>
              <a:rPr lang="de-CH" dirty="0">
                <a:sym typeface="Wingdings" panose="05000000000000000000" pitchFamily="2" charset="2"/>
              </a:rPr>
              <a:t></a:t>
            </a:r>
            <a:r>
              <a:rPr lang="de-CH" dirty="0"/>
              <a:t> 4.4 (</a:t>
            </a:r>
            <a:r>
              <a:rPr lang="de-CH" dirty="0" err="1"/>
              <a:t>coming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)</a:t>
            </a:r>
          </a:p>
          <a:p>
            <a:r>
              <a:rPr lang="de-CH" dirty="0"/>
              <a:t>Products </a:t>
            </a:r>
            <a:r>
              <a:rPr lang="de-CH" dirty="0" err="1"/>
              <a:t>created</a:t>
            </a:r>
            <a:r>
              <a:rPr lang="de-CH" dirty="0"/>
              <a:t> (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/>
              <a:t>ProductBrowser</a:t>
            </a:r>
            <a:r>
              <a:rPr lang="de-CH" dirty="0"/>
              <a:t>/Web)</a:t>
            </a:r>
          </a:p>
          <a:p>
            <a:pPr lvl="1"/>
            <a:r>
              <a:rPr lang="de-CH" dirty="0"/>
              <a:t>&gt; 250 </a:t>
            </a:r>
            <a:r>
              <a:rPr lang="de-CH" dirty="0" err="1"/>
              <a:t>products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&gt; 3 </a:t>
            </a:r>
            <a:r>
              <a:rPr lang="de-CH" dirty="0" err="1"/>
              <a:t>Mio</a:t>
            </a:r>
            <a:r>
              <a:rPr lang="de-CH" dirty="0"/>
              <a:t> Plots/</a:t>
            </a:r>
            <a:r>
              <a:rPr lang="de-CH" dirty="0" err="1"/>
              <a:t>Tables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4823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CAT Workflow (</a:t>
            </a:r>
            <a:r>
              <a:rPr lang="de-CH" dirty="0" err="1"/>
              <a:t>now</a:t>
            </a:r>
            <a:r>
              <a:rPr lang="de-CH" dirty="0"/>
              <a:t>)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F0623C-4B9A-4B87-8B0D-1E62B0886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3213" y="1335446"/>
            <a:ext cx="97428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7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CATs </a:t>
            </a:r>
            <a:r>
              <a:rPr lang="de-CH" dirty="0">
                <a:sym typeface="Wingdings" panose="05000000000000000000" pitchFamily="2" charset="2"/>
              </a:rPr>
              <a:t> Cloud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3491288" y="4092145"/>
            <a:ext cx="8338039" cy="213874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400" dirty="0"/>
              <a:t>CATs2Cloud project</a:t>
            </a:r>
          </a:p>
          <a:p>
            <a:pPr marL="838041" lvl="1" indent="-380990"/>
            <a:r>
              <a:rPr lang="en-US" sz="2400" dirty="0"/>
              <a:t>Integrate the CATs into the new computing landscape</a:t>
            </a:r>
          </a:p>
          <a:p>
            <a:pPr marL="838041" lvl="1" indent="-380990"/>
            <a:r>
              <a:rPr lang="en-US" sz="2400" dirty="0"/>
              <a:t>Modernize the CATs themselves</a:t>
            </a:r>
          </a:p>
          <a:p>
            <a:pPr marL="838041" lvl="1" indent="-380990"/>
            <a:r>
              <a:rPr lang="en-US" sz="2400" dirty="0"/>
              <a:t>Revise the operation and production of CAT products</a:t>
            </a:r>
          </a:p>
          <a:p>
            <a:pPr marL="838041" lvl="1" indent="-380990"/>
            <a:r>
              <a:rPr lang="en-US" sz="2400" dirty="0"/>
              <a:t>Update the CAT development process and guidelines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8" y="4166150"/>
            <a:ext cx="2468879" cy="150875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8" y="1304975"/>
            <a:ext cx="2234805" cy="2175208"/>
          </a:xfrm>
          <a:prstGeom prst="rect">
            <a:avLst/>
          </a:prstGeom>
        </p:spPr>
      </p:pic>
      <p:sp>
        <p:nvSpPr>
          <p:cNvPr id="7" name="Textplatzhalter 2"/>
          <p:cNvSpPr txBox="1">
            <a:spLocks/>
          </p:cNvSpPr>
          <p:nvPr/>
        </p:nvSpPr>
        <p:spPr>
          <a:xfrm>
            <a:off x="3491288" y="1323205"/>
            <a:ext cx="8115704" cy="2138747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CH" sz="2400" kern="0" dirty="0"/>
              <a:t>RZPlus </a:t>
            </a:r>
            <a:r>
              <a:rPr lang="de-CH" sz="2400" kern="0" dirty="0">
                <a:sym typeface="Wingdings" panose="05000000000000000000" pitchFamily="2" charset="2"/>
              </a:rPr>
              <a:t> </a:t>
            </a:r>
            <a:r>
              <a:rPr lang="de-CH" sz="2400" kern="0" dirty="0" err="1">
                <a:sym typeface="Wingdings" panose="05000000000000000000" pitchFamily="2" charset="2"/>
              </a:rPr>
              <a:t>MeteoSwiss</a:t>
            </a:r>
            <a:r>
              <a:rPr lang="de-CH" sz="2400" kern="0" dirty="0">
                <a:sym typeface="Wingdings" panose="05000000000000000000" pitchFamily="2" charset="2"/>
              </a:rPr>
              <a:t> </a:t>
            </a:r>
            <a:r>
              <a:rPr lang="de-CH" sz="2400" kern="0" dirty="0" err="1">
                <a:sym typeface="Wingdings" panose="05000000000000000000" pitchFamily="2" charset="2"/>
              </a:rPr>
              <a:t>GameChanger</a:t>
            </a:r>
            <a:r>
              <a:rPr lang="de-CH" sz="2400" kern="0" dirty="0">
                <a:sym typeface="Wingdings" panose="05000000000000000000" pitchFamily="2" charset="2"/>
              </a:rPr>
              <a:t> </a:t>
            </a:r>
            <a:r>
              <a:rPr lang="de-CH" sz="2400" kern="0" dirty="0" err="1">
                <a:sym typeface="Wingdings" panose="05000000000000000000" pitchFamily="2" charset="2"/>
              </a:rPr>
              <a:t>Program</a:t>
            </a:r>
            <a:endParaRPr lang="de-CH" sz="2400" kern="0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kern="0" dirty="0">
                <a:sym typeface="Wingdings" panose="05000000000000000000" pitchFamily="2" charset="2"/>
              </a:rPr>
              <a:t>Deploy a resilient, scalable and multi-cloud ready hosting landscape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kern="0" dirty="0">
                <a:sym typeface="Wingdings" panose="05000000000000000000" pitchFamily="2" charset="2"/>
              </a:rPr>
              <a:t>Modernize and migrate applications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kern="0" dirty="0">
                <a:sym typeface="Wingdings" panose="05000000000000000000" pitchFamily="2" charset="2"/>
              </a:rPr>
              <a:t>Adapt operating processes, ...</a:t>
            </a:r>
            <a:endParaRPr lang="de-CH" sz="2400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11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CAT Workflow (</a:t>
            </a:r>
            <a:r>
              <a:rPr lang="de-CH" dirty="0" err="1"/>
              <a:t>then</a:t>
            </a:r>
            <a:r>
              <a:rPr lang="de-CH" dirty="0"/>
              <a:t>?)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69B266-0A02-4C11-9595-5BE9C7539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3214" y="1326860"/>
            <a:ext cx="9742831" cy="5400000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9CB99A0-3D49-4A6C-A9B9-0208C1D475E5}"/>
              </a:ext>
            </a:extLst>
          </p:cNvPr>
          <p:cNvSpPr/>
          <p:nvPr/>
        </p:nvSpPr>
        <p:spPr>
          <a:xfrm>
            <a:off x="6614984" y="4654378"/>
            <a:ext cx="2471351" cy="642552"/>
          </a:xfrm>
          <a:custGeom>
            <a:avLst/>
            <a:gdLst>
              <a:gd name="connsiteX0" fmla="*/ 0 w 2471351"/>
              <a:gd name="connsiteY0" fmla="*/ 107094 h 642552"/>
              <a:gd name="connsiteX1" fmla="*/ 107094 w 2471351"/>
              <a:gd name="connsiteY1" fmla="*/ 0 h 642552"/>
              <a:gd name="connsiteX2" fmla="*/ 671385 w 2471351"/>
              <a:gd name="connsiteY2" fmla="*/ 0 h 642552"/>
              <a:gd name="connsiteX3" fmla="*/ 1235676 w 2471351"/>
              <a:gd name="connsiteY3" fmla="*/ 0 h 642552"/>
              <a:gd name="connsiteX4" fmla="*/ 1845110 w 2471351"/>
              <a:gd name="connsiteY4" fmla="*/ 0 h 642552"/>
              <a:gd name="connsiteX5" fmla="*/ 2364257 w 2471351"/>
              <a:gd name="connsiteY5" fmla="*/ 0 h 642552"/>
              <a:gd name="connsiteX6" fmla="*/ 2471351 w 2471351"/>
              <a:gd name="connsiteY6" fmla="*/ 107094 h 642552"/>
              <a:gd name="connsiteX7" fmla="*/ 2471351 w 2471351"/>
              <a:gd name="connsiteY7" fmla="*/ 535458 h 642552"/>
              <a:gd name="connsiteX8" fmla="*/ 2364257 w 2471351"/>
              <a:gd name="connsiteY8" fmla="*/ 642552 h 642552"/>
              <a:gd name="connsiteX9" fmla="*/ 1867681 w 2471351"/>
              <a:gd name="connsiteY9" fmla="*/ 642552 h 642552"/>
              <a:gd name="connsiteX10" fmla="*/ 1325962 w 2471351"/>
              <a:gd name="connsiteY10" fmla="*/ 642552 h 642552"/>
              <a:gd name="connsiteX11" fmla="*/ 806815 w 2471351"/>
              <a:gd name="connsiteY11" fmla="*/ 642552 h 642552"/>
              <a:gd name="connsiteX12" fmla="*/ 107094 w 2471351"/>
              <a:gd name="connsiteY12" fmla="*/ 642552 h 642552"/>
              <a:gd name="connsiteX13" fmla="*/ 0 w 2471351"/>
              <a:gd name="connsiteY13" fmla="*/ 535458 h 642552"/>
              <a:gd name="connsiteX14" fmla="*/ 0 w 2471351"/>
              <a:gd name="connsiteY14" fmla="*/ 107094 h 64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71351" h="642552" extrusionOk="0">
                <a:moveTo>
                  <a:pt x="0" y="107094"/>
                </a:moveTo>
                <a:cubicBezTo>
                  <a:pt x="6710" y="54046"/>
                  <a:pt x="48396" y="-13157"/>
                  <a:pt x="107094" y="0"/>
                </a:cubicBezTo>
                <a:cubicBezTo>
                  <a:pt x="284045" y="4668"/>
                  <a:pt x="467492" y="-21132"/>
                  <a:pt x="671385" y="0"/>
                </a:cubicBezTo>
                <a:cubicBezTo>
                  <a:pt x="875278" y="21132"/>
                  <a:pt x="1069021" y="-6794"/>
                  <a:pt x="1235676" y="0"/>
                </a:cubicBezTo>
                <a:cubicBezTo>
                  <a:pt x="1402331" y="6794"/>
                  <a:pt x="1715240" y="14102"/>
                  <a:pt x="1845110" y="0"/>
                </a:cubicBezTo>
                <a:cubicBezTo>
                  <a:pt x="1974980" y="-14102"/>
                  <a:pt x="2165630" y="-23723"/>
                  <a:pt x="2364257" y="0"/>
                </a:cubicBezTo>
                <a:cubicBezTo>
                  <a:pt x="2420127" y="-3877"/>
                  <a:pt x="2481128" y="50619"/>
                  <a:pt x="2471351" y="107094"/>
                </a:cubicBezTo>
                <a:cubicBezTo>
                  <a:pt x="2465869" y="194493"/>
                  <a:pt x="2474260" y="372612"/>
                  <a:pt x="2471351" y="535458"/>
                </a:cubicBezTo>
                <a:cubicBezTo>
                  <a:pt x="2466550" y="596595"/>
                  <a:pt x="2428588" y="630874"/>
                  <a:pt x="2364257" y="642552"/>
                </a:cubicBezTo>
                <a:cubicBezTo>
                  <a:pt x="2235817" y="647157"/>
                  <a:pt x="2072925" y="626459"/>
                  <a:pt x="1867681" y="642552"/>
                </a:cubicBezTo>
                <a:cubicBezTo>
                  <a:pt x="1662437" y="658645"/>
                  <a:pt x="1558364" y="649860"/>
                  <a:pt x="1325962" y="642552"/>
                </a:cubicBezTo>
                <a:cubicBezTo>
                  <a:pt x="1093560" y="635244"/>
                  <a:pt x="950033" y="634791"/>
                  <a:pt x="806815" y="642552"/>
                </a:cubicBezTo>
                <a:cubicBezTo>
                  <a:pt x="663597" y="650313"/>
                  <a:pt x="444615" y="613557"/>
                  <a:pt x="107094" y="642552"/>
                </a:cubicBezTo>
                <a:cubicBezTo>
                  <a:pt x="55119" y="636444"/>
                  <a:pt x="516" y="598472"/>
                  <a:pt x="0" y="535458"/>
                </a:cubicBezTo>
                <a:cubicBezTo>
                  <a:pt x="-4562" y="353431"/>
                  <a:pt x="-20949" y="245037"/>
                  <a:pt x="0" y="107094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75522078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CF608D0-1C8F-4733-A981-4C9FD1FF9203}"/>
              </a:ext>
            </a:extLst>
          </p:cNvPr>
          <p:cNvSpPr/>
          <p:nvPr/>
        </p:nvSpPr>
        <p:spPr>
          <a:xfrm>
            <a:off x="9374659" y="5869460"/>
            <a:ext cx="1635211" cy="642552"/>
          </a:xfrm>
          <a:custGeom>
            <a:avLst/>
            <a:gdLst>
              <a:gd name="connsiteX0" fmla="*/ 0 w 1635211"/>
              <a:gd name="connsiteY0" fmla="*/ 107094 h 642552"/>
              <a:gd name="connsiteX1" fmla="*/ 107094 w 1635211"/>
              <a:gd name="connsiteY1" fmla="*/ 0 h 642552"/>
              <a:gd name="connsiteX2" fmla="*/ 566558 w 1635211"/>
              <a:gd name="connsiteY2" fmla="*/ 0 h 642552"/>
              <a:gd name="connsiteX3" fmla="*/ 1054443 w 1635211"/>
              <a:gd name="connsiteY3" fmla="*/ 0 h 642552"/>
              <a:gd name="connsiteX4" fmla="*/ 1528117 w 1635211"/>
              <a:gd name="connsiteY4" fmla="*/ 0 h 642552"/>
              <a:gd name="connsiteX5" fmla="*/ 1635211 w 1635211"/>
              <a:gd name="connsiteY5" fmla="*/ 107094 h 642552"/>
              <a:gd name="connsiteX6" fmla="*/ 1635211 w 1635211"/>
              <a:gd name="connsiteY6" fmla="*/ 535458 h 642552"/>
              <a:gd name="connsiteX7" fmla="*/ 1528117 w 1635211"/>
              <a:gd name="connsiteY7" fmla="*/ 642552 h 642552"/>
              <a:gd name="connsiteX8" fmla="*/ 1040232 w 1635211"/>
              <a:gd name="connsiteY8" fmla="*/ 642552 h 642552"/>
              <a:gd name="connsiteX9" fmla="*/ 552348 w 1635211"/>
              <a:gd name="connsiteY9" fmla="*/ 642552 h 642552"/>
              <a:gd name="connsiteX10" fmla="*/ 107094 w 1635211"/>
              <a:gd name="connsiteY10" fmla="*/ 642552 h 642552"/>
              <a:gd name="connsiteX11" fmla="*/ 0 w 1635211"/>
              <a:gd name="connsiteY11" fmla="*/ 535458 h 642552"/>
              <a:gd name="connsiteX12" fmla="*/ 0 w 1635211"/>
              <a:gd name="connsiteY12" fmla="*/ 107094 h 64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5211" h="642552" extrusionOk="0">
                <a:moveTo>
                  <a:pt x="0" y="107094"/>
                </a:moveTo>
                <a:cubicBezTo>
                  <a:pt x="-2211" y="46164"/>
                  <a:pt x="40387" y="-1341"/>
                  <a:pt x="107094" y="0"/>
                </a:cubicBezTo>
                <a:cubicBezTo>
                  <a:pt x="203153" y="21230"/>
                  <a:pt x="400964" y="-17644"/>
                  <a:pt x="566558" y="0"/>
                </a:cubicBezTo>
                <a:cubicBezTo>
                  <a:pt x="732152" y="17644"/>
                  <a:pt x="952919" y="19917"/>
                  <a:pt x="1054443" y="0"/>
                </a:cubicBezTo>
                <a:cubicBezTo>
                  <a:pt x="1155968" y="-19917"/>
                  <a:pt x="1354826" y="12524"/>
                  <a:pt x="1528117" y="0"/>
                </a:cubicBezTo>
                <a:cubicBezTo>
                  <a:pt x="1588768" y="2265"/>
                  <a:pt x="1626510" y="47500"/>
                  <a:pt x="1635211" y="107094"/>
                </a:cubicBezTo>
                <a:cubicBezTo>
                  <a:pt x="1649253" y="235914"/>
                  <a:pt x="1628786" y="400218"/>
                  <a:pt x="1635211" y="535458"/>
                </a:cubicBezTo>
                <a:cubicBezTo>
                  <a:pt x="1644717" y="585755"/>
                  <a:pt x="1588751" y="647599"/>
                  <a:pt x="1528117" y="642552"/>
                </a:cubicBezTo>
                <a:cubicBezTo>
                  <a:pt x="1320000" y="659367"/>
                  <a:pt x="1273470" y="637114"/>
                  <a:pt x="1040232" y="642552"/>
                </a:cubicBezTo>
                <a:cubicBezTo>
                  <a:pt x="806994" y="647990"/>
                  <a:pt x="696906" y="657118"/>
                  <a:pt x="552348" y="642552"/>
                </a:cubicBezTo>
                <a:cubicBezTo>
                  <a:pt x="407790" y="627986"/>
                  <a:pt x="198193" y="631776"/>
                  <a:pt x="107094" y="642552"/>
                </a:cubicBezTo>
                <a:cubicBezTo>
                  <a:pt x="35865" y="649500"/>
                  <a:pt x="-11853" y="597961"/>
                  <a:pt x="0" y="535458"/>
                </a:cubicBezTo>
                <a:cubicBezTo>
                  <a:pt x="11193" y="360136"/>
                  <a:pt x="-4776" y="246247"/>
                  <a:pt x="0" y="107094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19904336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B4161F8-5378-450B-A49E-02A465C9A753}"/>
              </a:ext>
            </a:extLst>
          </p:cNvPr>
          <p:cNvSpPr/>
          <p:nvPr/>
        </p:nvSpPr>
        <p:spPr>
          <a:xfrm>
            <a:off x="9374659" y="1515867"/>
            <a:ext cx="1836000" cy="612000"/>
          </a:xfrm>
          <a:custGeom>
            <a:avLst/>
            <a:gdLst>
              <a:gd name="connsiteX0" fmla="*/ 0 w 1836000"/>
              <a:gd name="connsiteY0" fmla="*/ 102002 h 612000"/>
              <a:gd name="connsiteX1" fmla="*/ 102002 w 1836000"/>
              <a:gd name="connsiteY1" fmla="*/ 0 h 612000"/>
              <a:gd name="connsiteX2" fmla="*/ 662321 w 1836000"/>
              <a:gd name="connsiteY2" fmla="*/ 0 h 612000"/>
              <a:gd name="connsiteX3" fmla="*/ 1222639 w 1836000"/>
              <a:gd name="connsiteY3" fmla="*/ 0 h 612000"/>
              <a:gd name="connsiteX4" fmla="*/ 1733998 w 1836000"/>
              <a:gd name="connsiteY4" fmla="*/ 0 h 612000"/>
              <a:gd name="connsiteX5" fmla="*/ 1836000 w 1836000"/>
              <a:gd name="connsiteY5" fmla="*/ 102002 h 612000"/>
              <a:gd name="connsiteX6" fmla="*/ 1836000 w 1836000"/>
              <a:gd name="connsiteY6" fmla="*/ 509998 h 612000"/>
              <a:gd name="connsiteX7" fmla="*/ 1733998 w 1836000"/>
              <a:gd name="connsiteY7" fmla="*/ 612000 h 612000"/>
              <a:gd name="connsiteX8" fmla="*/ 1222639 w 1836000"/>
              <a:gd name="connsiteY8" fmla="*/ 612000 h 612000"/>
              <a:gd name="connsiteX9" fmla="*/ 727600 w 1836000"/>
              <a:gd name="connsiteY9" fmla="*/ 612000 h 612000"/>
              <a:gd name="connsiteX10" fmla="*/ 102002 w 1836000"/>
              <a:gd name="connsiteY10" fmla="*/ 612000 h 612000"/>
              <a:gd name="connsiteX11" fmla="*/ 0 w 1836000"/>
              <a:gd name="connsiteY11" fmla="*/ 509998 h 612000"/>
              <a:gd name="connsiteX12" fmla="*/ 0 w 1836000"/>
              <a:gd name="connsiteY12" fmla="*/ 102002 h 6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36000" h="612000" extrusionOk="0">
                <a:moveTo>
                  <a:pt x="0" y="102002"/>
                </a:moveTo>
                <a:cubicBezTo>
                  <a:pt x="6052" y="41920"/>
                  <a:pt x="34537" y="3139"/>
                  <a:pt x="102002" y="0"/>
                </a:cubicBezTo>
                <a:cubicBezTo>
                  <a:pt x="276294" y="22323"/>
                  <a:pt x="515303" y="25597"/>
                  <a:pt x="662321" y="0"/>
                </a:cubicBezTo>
                <a:cubicBezTo>
                  <a:pt x="809339" y="-25597"/>
                  <a:pt x="1058828" y="-12618"/>
                  <a:pt x="1222639" y="0"/>
                </a:cubicBezTo>
                <a:cubicBezTo>
                  <a:pt x="1386450" y="12618"/>
                  <a:pt x="1592373" y="10764"/>
                  <a:pt x="1733998" y="0"/>
                </a:cubicBezTo>
                <a:cubicBezTo>
                  <a:pt x="1793251" y="7124"/>
                  <a:pt x="1829134" y="49361"/>
                  <a:pt x="1836000" y="102002"/>
                </a:cubicBezTo>
                <a:cubicBezTo>
                  <a:pt x="1851635" y="192840"/>
                  <a:pt x="1854046" y="393388"/>
                  <a:pt x="1836000" y="509998"/>
                </a:cubicBezTo>
                <a:cubicBezTo>
                  <a:pt x="1830221" y="562273"/>
                  <a:pt x="1789656" y="622460"/>
                  <a:pt x="1733998" y="612000"/>
                </a:cubicBezTo>
                <a:cubicBezTo>
                  <a:pt x="1600237" y="608214"/>
                  <a:pt x="1351278" y="626670"/>
                  <a:pt x="1222639" y="612000"/>
                </a:cubicBezTo>
                <a:cubicBezTo>
                  <a:pt x="1094000" y="597330"/>
                  <a:pt x="925857" y="613906"/>
                  <a:pt x="727600" y="612000"/>
                </a:cubicBezTo>
                <a:cubicBezTo>
                  <a:pt x="529343" y="610094"/>
                  <a:pt x="396326" y="633826"/>
                  <a:pt x="102002" y="612000"/>
                </a:cubicBezTo>
                <a:cubicBezTo>
                  <a:pt x="39994" y="613110"/>
                  <a:pt x="11147" y="567303"/>
                  <a:pt x="0" y="509998"/>
                </a:cubicBezTo>
                <a:cubicBezTo>
                  <a:pt x="11444" y="342727"/>
                  <a:pt x="-15627" y="248176"/>
                  <a:pt x="0" y="102002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37114609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3D8382A-CA50-4C3E-9165-DD8E61A6E629}"/>
              </a:ext>
            </a:extLst>
          </p:cNvPr>
          <p:cNvSpPr/>
          <p:nvPr/>
        </p:nvSpPr>
        <p:spPr>
          <a:xfrm>
            <a:off x="6614985" y="1639331"/>
            <a:ext cx="1334530" cy="642552"/>
          </a:xfrm>
          <a:custGeom>
            <a:avLst/>
            <a:gdLst>
              <a:gd name="connsiteX0" fmla="*/ 0 w 1334530"/>
              <a:gd name="connsiteY0" fmla="*/ 107094 h 642552"/>
              <a:gd name="connsiteX1" fmla="*/ 107094 w 1334530"/>
              <a:gd name="connsiteY1" fmla="*/ 0 h 642552"/>
              <a:gd name="connsiteX2" fmla="*/ 656062 w 1334530"/>
              <a:gd name="connsiteY2" fmla="*/ 0 h 642552"/>
              <a:gd name="connsiteX3" fmla="*/ 1227436 w 1334530"/>
              <a:gd name="connsiteY3" fmla="*/ 0 h 642552"/>
              <a:gd name="connsiteX4" fmla="*/ 1334530 w 1334530"/>
              <a:gd name="connsiteY4" fmla="*/ 107094 h 642552"/>
              <a:gd name="connsiteX5" fmla="*/ 1334530 w 1334530"/>
              <a:gd name="connsiteY5" fmla="*/ 535458 h 642552"/>
              <a:gd name="connsiteX6" fmla="*/ 1227436 w 1334530"/>
              <a:gd name="connsiteY6" fmla="*/ 642552 h 642552"/>
              <a:gd name="connsiteX7" fmla="*/ 700875 w 1334530"/>
              <a:gd name="connsiteY7" fmla="*/ 642552 h 642552"/>
              <a:gd name="connsiteX8" fmla="*/ 107094 w 1334530"/>
              <a:gd name="connsiteY8" fmla="*/ 642552 h 642552"/>
              <a:gd name="connsiteX9" fmla="*/ 0 w 1334530"/>
              <a:gd name="connsiteY9" fmla="*/ 535458 h 642552"/>
              <a:gd name="connsiteX10" fmla="*/ 0 w 1334530"/>
              <a:gd name="connsiteY10" fmla="*/ 107094 h 64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4530" h="642552" extrusionOk="0">
                <a:moveTo>
                  <a:pt x="0" y="107094"/>
                </a:moveTo>
                <a:cubicBezTo>
                  <a:pt x="11752" y="45478"/>
                  <a:pt x="48862" y="6440"/>
                  <a:pt x="107094" y="0"/>
                </a:cubicBezTo>
                <a:cubicBezTo>
                  <a:pt x="302753" y="-9535"/>
                  <a:pt x="493892" y="-11674"/>
                  <a:pt x="656062" y="0"/>
                </a:cubicBezTo>
                <a:cubicBezTo>
                  <a:pt x="818232" y="11674"/>
                  <a:pt x="964702" y="-19612"/>
                  <a:pt x="1227436" y="0"/>
                </a:cubicBezTo>
                <a:cubicBezTo>
                  <a:pt x="1296422" y="-2778"/>
                  <a:pt x="1337713" y="41695"/>
                  <a:pt x="1334530" y="107094"/>
                </a:cubicBezTo>
                <a:cubicBezTo>
                  <a:pt x="1326100" y="201496"/>
                  <a:pt x="1320291" y="424566"/>
                  <a:pt x="1334530" y="535458"/>
                </a:cubicBezTo>
                <a:cubicBezTo>
                  <a:pt x="1333875" y="592228"/>
                  <a:pt x="1298584" y="646244"/>
                  <a:pt x="1227436" y="642552"/>
                </a:cubicBezTo>
                <a:cubicBezTo>
                  <a:pt x="1111648" y="644151"/>
                  <a:pt x="853412" y="659484"/>
                  <a:pt x="700875" y="642552"/>
                </a:cubicBezTo>
                <a:cubicBezTo>
                  <a:pt x="548338" y="625620"/>
                  <a:pt x="293312" y="619955"/>
                  <a:pt x="107094" y="642552"/>
                </a:cubicBezTo>
                <a:cubicBezTo>
                  <a:pt x="47860" y="647085"/>
                  <a:pt x="-4239" y="598095"/>
                  <a:pt x="0" y="535458"/>
                </a:cubicBezTo>
                <a:cubicBezTo>
                  <a:pt x="-5262" y="351733"/>
                  <a:pt x="9225" y="264585"/>
                  <a:pt x="0" y="107094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87644682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58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60B5034-4DA3-44BD-B051-F1534532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Zurich, 2024, MeteoSwiss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C321E5-33C8-4AE1-8013-58F15909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04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BBCB4F3-A160-4743-9F62-1C7717880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130588"/>
            <a:ext cx="12188238" cy="770888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D6F0B50-7B4E-4214-B37E-CA90636B6451}"/>
              </a:ext>
            </a:extLst>
          </p:cNvPr>
          <p:cNvSpPr txBox="1"/>
          <p:nvPr/>
        </p:nvSpPr>
        <p:spPr>
          <a:xfrm>
            <a:off x="1354820" y="4774683"/>
            <a:ext cx="10269125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66" dirty="0">
                <a:solidFill>
                  <a:schemeClr val="bg1"/>
                </a:solidFill>
              </a:rPr>
              <a:t>MeteoSwiss is </a:t>
            </a:r>
            <a:r>
              <a:rPr lang="en-GB" sz="2666" dirty="0">
                <a:solidFill>
                  <a:schemeClr val="bg1"/>
                </a:solidFill>
                <a:cs typeface="CorporateE-Regular"/>
              </a:rPr>
              <a:t>Switzerland's national weather service. </a:t>
            </a:r>
            <a:br>
              <a:rPr lang="en-GB" sz="2666" dirty="0">
                <a:solidFill>
                  <a:schemeClr val="bg1"/>
                </a:solidFill>
                <a:cs typeface="CorporateE-Regular"/>
              </a:rPr>
            </a:br>
            <a:r>
              <a:rPr lang="en-GB" sz="2666" dirty="0">
                <a:solidFill>
                  <a:schemeClr val="bg1"/>
                </a:solidFill>
                <a:cs typeface="CorporateE-Regular"/>
              </a:rPr>
              <a:t>We record and forecast the weather and climate, </a:t>
            </a:r>
            <a:br>
              <a:rPr lang="en-GB" sz="2666" dirty="0">
                <a:solidFill>
                  <a:schemeClr val="bg1"/>
                </a:solidFill>
                <a:cs typeface="CorporateE-Regular"/>
              </a:rPr>
            </a:br>
            <a:r>
              <a:rPr lang="en-GB" sz="2666" dirty="0">
                <a:solidFill>
                  <a:schemeClr val="bg1"/>
                </a:solidFill>
                <a:cs typeface="CorporateE-Regular"/>
              </a:rPr>
              <a:t>thus generating benefits for society, </a:t>
            </a:r>
            <a:br>
              <a:rPr lang="en-GB" sz="2666" dirty="0">
                <a:solidFill>
                  <a:schemeClr val="bg1"/>
                </a:solidFill>
                <a:cs typeface="CorporateE-Regular"/>
              </a:rPr>
            </a:br>
            <a:r>
              <a:rPr lang="en-GB" sz="2666" dirty="0">
                <a:solidFill>
                  <a:schemeClr val="bg1"/>
                </a:solidFill>
                <a:cs typeface="CorporateE-Regular"/>
              </a:rPr>
              <a:t>business and the environment in the short and long term.</a:t>
            </a:r>
            <a:endParaRPr lang="en-GB" sz="2666" dirty="0">
              <a:solidFill>
                <a:schemeClr val="bg1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64682DF-C9A5-4E77-B412-E60B2EC3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1"/>
                </a:solidFill>
              </a:rPr>
              <a:t>MeteoSwiss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8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545AAB0-E4C6-4AE2-89E4-F280F871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Zurich, 2024, MeteoSwiss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494AE2-B7C4-4E3A-B296-EDB3C89E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B30EEE-2CDA-48FA-86EE-FE5D4801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Our </a:t>
            </a:r>
            <a:r>
              <a:rPr lang="fr-CH" dirty="0" err="1"/>
              <a:t>core</a:t>
            </a:r>
            <a:r>
              <a:rPr lang="fr-CH" dirty="0"/>
              <a:t> </a:t>
            </a:r>
            <a:r>
              <a:rPr lang="fr-CH" dirty="0" err="1"/>
              <a:t>tasks</a:t>
            </a:r>
            <a:endParaRPr lang="de-CH" dirty="0"/>
          </a:p>
        </p:txBody>
      </p:sp>
      <p:grpSp>
        <p:nvGrpSpPr>
          <p:cNvPr id="8" name="Gruppieren 1">
            <a:extLst>
              <a:ext uri="{FF2B5EF4-FFF2-40B4-BE49-F238E27FC236}">
                <a16:creationId xmlns:a16="http://schemas.microsoft.com/office/drawing/2014/main" id="{ACEBDF66-9D94-4C40-B581-9D31FEC1D8AB}"/>
              </a:ext>
            </a:extLst>
          </p:cNvPr>
          <p:cNvGrpSpPr/>
          <p:nvPr/>
        </p:nvGrpSpPr>
        <p:grpSpPr>
          <a:xfrm>
            <a:off x="735138" y="1549893"/>
            <a:ext cx="10666924" cy="4086385"/>
            <a:chOff x="755576" y="1700808"/>
            <a:chExt cx="8002662" cy="3065735"/>
          </a:xfrm>
        </p:grpSpPr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C09D46A7-D030-416B-BA1E-822741EF6785}"/>
                </a:ext>
              </a:extLst>
            </p:cNvPr>
            <p:cNvSpPr/>
            <p:nvPr/>
          </p:nvSpPr>
          <p:spPr bwMode="auto">
            <a:xfrm>
              <a:off x="755576" y="1700808"/>
              <a:ext cx="8002662" cy="2376264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defTabSz="121880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799" dirty="0">
                <a:latin typeface="Arial" charset="0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2BC3E0C1-12B4-4B7D-8ECB-79C43A15CCD6}"/>
                </a:ext>
              </a:extLst>
            </p:cNvPr>
            <p:cNvSpPr/>
            <p:nvPr/>
          </p:nvSpPr>
          <p:spPr bwMode="auto">
            <a:xfrm>
              <a:off x="3635896" y="1930386"/>
              <a:ext cx="2265100" cy="504056"/>
            </a:xfrm>
            <a:prstGeom prst="rect">
              <a:avLst/>
            </a:prstGeom>
            <a:solidFill>
              <a:srgbClr val="6996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defTabSz="121880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3199" b="1" dirty="0">
                  <a:solidFill>
                    <a:schemeClr val="bg1"/>
                  </a:solidFill>
                  <a:latin typeface="Arial" charset="0"/>
                </a:rPr>
                <a:t>Forecasting</a:t>
              </a: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A6A5C4EE-8F4F-4ADC-9D75-22A22B031B48}"/>
                </a:ext>
              </a:extLst>
            </p:cNvPr>
            <p:cNvSpPr/>
            <p:nvPr/>
          </p:nvSpPr>
          <p:spPr bwMode="auto">
            <a:xfrm>
              <a:off x="1296988" y="1930385"/>
              <a:ext cx="2265100" cy="504056"/>
            </a:xfrm>
            <a:prstGeom prst="rect">
              <a:avLst/>
            </a:prstGeom>
            <a:solidFill>
              <a:srgbClr val="87A08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defTabSz="121880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3199" b="1" dirty="0">
                  <a:solidFill>
                    <a:schemeClr val="bg1"/>
                  </a:solidFill>
                  <a:latin typeface="Arial" charset="0"/>
                </a:rPr>
                <a:t>Monitoring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5726D38A-A468-4635-A62C-08DEBDABE72B}"/>
                </a:ext>
              </a:extLst>
            </p:cNvPr>
            <p:cNvSpPr/>
            <p:nvPr/>
          </p:nvSpPr>
          <p:spPr bwMode="auto">
            <a:xfrm>
              <a:off x="5983585" y="1929638"/>
              <a:ext cx="2265100" cy="504803"/>
            </a:xfrm>
            <a:prstGeom prst="rect">
              <a:avLst/>
            </a:prstGeom>
            <a:solidFill>
              <a:srgbClr val="EBA5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defTabSz="121880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3199" b="1" dirty="0">
                  <a:solidFill>
                    <a:schemeClr val="bg1"/>
                  </a:solidFill>
                </a:rPr>
                <a:t>Products</a:t>
              </a:r>
              <a:endParaRPr lang="en-GB" sz="3199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41720417-9603-40EA-ACC9-3D6E6053C31D}"/>
                </a:ext>
              </a:extLst>
            </p:cNvPr>
            <p:cNvSpPr/>
            <p:nvPr/>
          </p:nvSpPr>
          <p:spPr bwMode="auto">
            <a:xfrm>
              <a:off x="1296988" y="2487109"/>
              <a:ext cx="2265100" cy="136815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marL="0" lvl="1"/>
              <a:r>
                <a:rPr lang="en-GB" sz="2133" dirty="0"/>
                <a:t>Measurements of the atmosphere </a:t>
              </a:r>
              <a:br>
                <a:rPr lang="en-GB" sz="2133" dirty="0"/>
              </a:br>
              <a:r>
                <a:rPr lang="en-GB" sz="2133" dirty="0"/>
                <a:t>on the ground, </a:t>
              </a:r>
              <a:br>
                <a:rPr lang="en-GB" sz="2133" dirty="0"/>
              </a:br>
              <a:r>
                <a:rPr lang="en-GB" sz="2133" dirty="0"/>
                <a:t>in the air and </a:t>
              </a:r>
              <a:br>
                <a:rPr lang="en-GB" sz="2133" dirty="0"/>
              </a:br>
              <a:r>
                <a:rPr lang="en-GB" sz="2133" dirty="0"/>
                <a:t>from space</a:t>
              </a: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BAE23B4-9CCE-4118-BC65-43385F7E801B}"/>
                </a:ext>
              </a:extLst>
            </p:cNvPr>
            <p:cNvSpPr/>
            <p:nvPr/>
          </p:nvSpPr>
          <p:spPr bwMode="auto">
            <a:xfrm>
              <a:off x="3654574" y="2487109"/>
              <a:ext cx="2265100" cy="136815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GB" sz="2133" dirty="0"/>
                <a:t>Preparation of weather and climate </a:t>
              </a:r>
              <a:br>
                <a:rPr lang="en-GB" sz="2133" dirty="0"/>
              </a:br>
              <a:r>
                <a:rPr lang="en-GB" sz="2133" dirty="0"/>
                <a:t>analyses and forecasts </a:t>
              </a:r>
              <a:br>
                <a:rPr lang="en-GB" sz="2133" dirty="0"/>
              </a:br>
              <a:r>
                <a:rPr lang="en-GB" sz="2133" dirty="0"/>
                <a:t>for all time scales</a:t>
              </a: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93385636-28F5-414E-A221-2FD3BC8E07EA}"/>
                </a:ext>
              </a:extLst>
            </p:cNvPr>
            <p:cNvSpPr/>
            <p:nvPr/>
          </p:nvSpPr>
          <p:spPr bwMode="auto">
            <a:xfrm>
              <a:off x="5983585" y="2492896"/>
              <a:ext cx="2265100" cy="136815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GB" sz="2133" dirty="0"/>
                <a:t>Development and distribution of products and services that meet our clients' needs</a:t>
              </a: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6C91EA5-3EB0-46E2-ACBE-C37FBC47D2F7}"/>
                </a:ext>
              </a:extLst>
            </p:cNvPr>
            <p:cNvSpPr/>
            <p:nvPr/>
          </p:nvSpPr>
          <p:spPr bwMode="auto">
            <a:xfrm>
              <a:off x="4014458" y="4261740"/>
              <a:ext cx="1607789" cy="504803"/>
            </a:xfrm>
            <a:prstGeom prst="rect">
              <a:avLst/>
            </a:prstGeom>
            <a:solidFill>
              <a:srgbClr val="F04A4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880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3732" b="1" dirty="0">
                  <a:solidFill>
                    <a:schemeClr val="bg1"/>
                  </a:solidFill>
                </a:rPr>
                <a:t>Clients</a:t>
              </a:r>
            </a:p>
          </p:txBody>
        </p:sp>
        <p:sp>
          <p:nvSpPr>
            <p:cNvPr id="17" name="Chevron 23">
              <a:extLst>
                <a:ext uri="{FF2B5EF4-FFF2-40B4-BE49-F238E27FC236}">
                  <a16:creationId xmlns:a16="http://schemas.microsoft.com/office/drawing/2014/main" id="{21429727-B3FC-464F-880B-EF7E599AB0E6}"/>
                </a:ext>
              </a:extLst>
            </p:cNvPr>
            <p:cNvSpPr/>
            <p:nvPr/>
          </p:nvSpPr>
          <p:spPr bwMode="auto">
            <a:xfrm rot="5400000">
              <a:off x="4697182" y="3952516"/>
              <a:ext cx="242342" cy="203422"/>
            </a:xfrm>
            <a:prstGeom prst="chevron">
              <a:avLst/>
            </a:prstGeom>
            <a:solidFill>
              <a:srgbClr val="F04A4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>
              <a:prstTxWarp prst="textNoShape">
                <a:avLst/>
              </a:prstTxWarp>
            </a:bodyPr>
            <a:lstStyle/>
            <a:p>
              <a:pPr defTabSz="121880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799" dirty="0">
                <a:latin typeface="Arial" charset="0"/>
              </a:endParaRPr>
            </a:p>
          </p:txBody>
        </p:sp>
      </p:grpSp>
      <p:sp>
        <p:nvSpPr>
          <p:cNvPr id="18" name="Freihandform 12">
            <a:extLst>
              <a:ext uri="{FF2B5EF4-FFF2-40B4-BE49-F238E27FC236}">
                <a16:creationId xmlns:a16="http://schemas.microsoft.com/office/drawing/2014/main" id="{1F3DE275-630C-4977-B0CD-979B672804F3}"/>
              </a:ext>
            </a:extLst>
          </p:cNvPr>
          <p:cNvSpPr/>
          <p:nvPr/>
        </p:nvSpPr>
        <p:spPr bwMode="auto">
          <a:xfrm>
            <a:off x="4476000" y="1854905"/>
            <a:ext cx="97337" cy="668660"/>
          </a:xfrm>
          <a:custGeom>
            <a:avLst/>
            <a:gdLst>
              <a:gd name="connsiteX0" fmla="*/ 0 w 73025"/>
              <a:gd name="connsiteY0" fmla="*/ 0 h 501650"/>
              <a:gd name="connsiteX1" fmla="*/ 0 w 73025"/>
              <a:gd name="connsiteY1" fmla="*/ 501650 h 501650"/>
              <a:gd name="connsiteX2" fmla="*/ 73025 w 73025"/>
              <a:gd name="connsiteY2" fmla="*/ 250825 h 501650"/>
              <a:gd name="connsiteX3" fmla="*/ 0 w 73025"/>
              <a:gd name="connsiteY3" fmla="*/ 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" h="501650">
                <a:moveTo>
                  <a:pt x="0" y="0"/>
                </a:moveTo>
                <a:lnTo>
                  <a:pt x="0" y="501650"/>
                </a:lnTo>
                <a:lnTo>
                  <a:pt x="73025" y="250825"/>
                </a:lnTo>
                <a:lnTo>
                  <a:pt x="0" y="0"/>
                </a:lnTo>
                <a:close/>
              </a:path>
            </a:pathLst>
          </a:custGeom>
          <a:solidFill>
            <a:srgbClr val="87A0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799">
              <a:latin typeface="Arial" charset="0"/>
            </a:endParaRPr>
          </a:p>
        </p:txBody>
      </p:sp>
      <p:sp>
        <p:nvSpPr>
          <p:cNvPr id="19" name="Freihandform 13">
            <a:extLst>
              <a:ext uri="{FF2B5EF4-FFF2-40B4-BE49-F238E27FC236}">
                <a16:creationId xmlns:a16="http://schemas.microsoft.com/office/drawing/2014/main" id="{9971537F-EA36-4BD7-81FB-8B06C5BBD399}"/>
              </a:ext>
            </a:extLst>
          </p:cNvPr>
          <p:cNvSpPr/>
          <p:nvPr/>
        </p:nvSpPr>
        <p:spPr bwMode="auto">
          <a:xfrm>
            <a:off x="7582154" y="1857942"/>
            <a:ext cx="129351" cy="668660"/>
          </a:xfrm>
          <a:custGeom>
            <a:avLst/>
            <a:gdLst>
              <a:gd name="connsiteX0" fmla="*/ 0 w 73025"/>
              <a:gd name="connsiteY0" fmla="*/ 0 h 501650"/>
              <a:gd name="connsiteX1" fmla="*/ 0 w 73025"/>
              <a:gd name="connsiteY1" fmla="*/ 501650 h 501650"/>
              <a:gd name="connsiteX2" fmla="*/ 73025 w 73025"/>
              <a:gd name="connsiteY2" fmla="*/ 250825 h 501650"/>
              <a:gd name="connsiteX3" fmla="*/ 0 w 73025"/>
              <a:gd name="connsiteY3" fmla="*/ 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" h="501650">
                <a:moveTo>
                  <a:pt x="0" y="0"/>
                </a:moveTo>
                <a:lnTo>
                  <a:pt x="0" y="501650"/>
                </a:lnTo>
                <a:lnTo>
                  <a:pt x="73025" y="250825"/>
                </a:lnTo>
                <a:lnTo>
                  <a:pt x="0" y="0"/>
                </a:lnTo>
                <a:close/>
              </a:path>
            </a:pathLst>
          </a:custGeom>
          <a:solidFill>
            <a:srgbClr val="6996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defTabSz="1218804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799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96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490DCC5-312A-4381-A620-6046F23E4E0F}"/>
              </a:ext>
            </a:extLst>
          </p:cNvPr>
          <p:cNvGrpSpPr>
            <a:grpSpLocks noChangeAspect="1"/>
          </p:cNvGrpSpPr>
          <p:nvPr/>
        </p:nvGrpSpPr>
        <p:grpSpPr>
          <a:xfrm>
            <a:off x="4331415" y="1095632"/>
            <a:ext cx="7449460" cy="4857137"/>
            <a:chOff x="1257931" y="702736"/>
            <a:chExt cx="6678172" cy="435424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D1BCBDD-5A08-482B-B993-417B33D5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7931" y="702736"/>
              <a:ext cx="6678172" cy="4354249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996225" y="1574095"/>
              <a:ext cx="108012" cy="10801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de-CH" sz="2100"/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1599953" y="4031893"/>
              <a:ext cx="108012" cy="10801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de-CH" sz="2100"/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375031" y="4088293"/>
              <a:ext cx="108012" cy="10801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de-CH" sz="2100"/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839729" y="2733696"/>
              <a:ext cx="108012" cy="10801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de-CH" sz="2100"/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747793" y="2770753"/>
              <a:ext cx="108012" cy="10801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de-CH" sz="21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95006" y="1682107"/>
              <a:ext cx="580024" cy="21722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b="1" dirty="0"/>
                <a:t>Zürich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52198" y="2878765"/>
              <a:ext cx="738255" cy="21722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b="1" dirty="0"/>
                <a:t>Payerne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47772" y="3995891"/>
              <a:ext cx="652144" cy="21722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b="1" dirty="0"/>
                <a:t>Genève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16880" y="4172643"/>
              <a:ext cx="718241" cy="21722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b="1" dirty="0"/>
                <a:t>Locarno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78596" y="2878764"/>
              <a:ext cx="1103904" cy="21722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1400" b="1" dirty="0"/>
                <a:t>Arosa/Davos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Our sites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288" y="1705107"/>
            <a:ext cx="3667917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100" dirty="0"/>
              <a:t>5 </a:t>
            </a:r>
            <a:r>
              <a:rPr lang="de-CH" sz="2100" dirty="0" err="1"/>
              <a:t>centers</a:t>
            </a:r>
            <a:r>
              <a:rPr lang="de-CH" sz="2100" dirty="0"/>
              <a:t> in all </a:t>
            </a:r>
            <a:r>
              <a:rPr lang="de-CH" sz="2100" dirty="0" err="1"/>
              <a:t>language</a:t>
            </a:r>
            <a:r>
              <a:rPr lang="de-CH" sz="2100" dirty="0"/>
              <a:t> </a:t>
            </a:r>
            <a:r>
              <a:rPr lang="de-CH" sz="2100" dirty="0" err="1"/>
              <a:t>regions</a:t>
            </a:r>
            <a:endParaRPr lang="de-CH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100" dirty="0"/>
              <a:t>&gt; 350 </a:t>
            </a:r>
            <a:r>
              <a:rPr lang="de-CH" sz="2100" dirty="0" err="1"/>
              <a:t>employees</a:t>
            </a:r>
            <a:endParaRPr lang="de-CH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100" dirty="0"/>
              <a:t>~ 260 </a:t>
            </a:r>
            <a:r>
              <a:rPr lang="de-CH" sz="2100" dirty="0" err="1"/>
              <a:t>automatic</a:t>
            </a:r>
            <a:r>
              <a:rPr lang="de-CH" sz="2100" dirty="0"/>
              <a:t> </a:t>
            </a:r>
            <a:r>
              <a:rPr lang="de-CH" sz="2100" dirty="0" err="1"/>
              <a:t>measurement</a:t>
            </a:r>
            <a:r>
              <a:rPr lang="de-CH" sz="2100" dirty="0"/>
              <a:t> </a:t>
            </a:r>
            <a:r>
              <a:rPr lang="de-CH" sz="2100" dirty="0" err="1"/>
              <a:t>sites</a:t>
            </a:r>
            <a:endParaRPr lang="de-CH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100" dirty="0"/>
              <a:t>5 </a:t>
            </a:r>
            <a:r>
              <a:rPr lang="de-CH" sz="2100" dirty="0" err="1"/>
              <a:t>radars</a:t>
            </a:r>
            <a:r>
              <a:rPr lang="de-CH" sz="2100" dirty="0"/>
              <a:t> and </a:t>
            </a:r>
            <a:r>
              <a:rPr lang="de-CH" sz="2100" dirty="0" err="1"/>
              <a:t>other</a:t>
            </a:r>
            <a:r>
              <a:rPr lang="de-CH" sz="2100" dirty="0"/>
              <a:t> remote </a:t>
            </a:r>
            <a:r>
              <a:rPr lang="de-CH" sz="2100" dirty="0" err="1"/>
              <a:t>sensing</a:t>
            </a:r>
            <a:r>
              <a:rPr lang="de-CH" sz="2100" dirty="0"/>
              <a:t> </a:t>
            </a:r>
            <a:r>
              <a:rPr lang="de-CH" sz="2100" dirty="0" err="1"/>
              <a:t>instruments</a:t>
            </a:r>
            <a:endParaRPr lang="de-CH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CH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CH" sz="2100" dirty="0"/>
              <a:t>&gt; 100 Million </a:t>
            </a:r>
            <a:r>
              <a:rPr lang="de-CH" sz="2100" dirty="0" err="1"/>
              <a:t>data</a:t>
            </a:r>
            <a:r>
              <a:rPr lang="de-CH" sz="2100" dirty="0"/>
              <a:t> </a:t>
            </a:r>
            <a:r>
              <a:rPr lang="de-CH" sz="2100" dirty="0" err="1"/>
              <a:t>values</a:t>
            </a:r>
            <a:r>
              <a:rPr lang="de-CH" sz="2100" dirty="0"/>
              <a:t> per </a:t>
            </a:r>
            <a:r>
              <a:rPr lang="de-CH" sz="2100" dirty="0" err="1"/>
              <a:t>day</a:t>
            </a:r>
            <a:endParaRPr lang="de-CH" sz="2100" dirty="0"/>
          </a:p>
        </p:txBody>
      </p:sp>
    </p:spTree>
    <p:extLst>
      <p:ext uri="{BB962C8B-B14F-4D97-AF65-F5344CB8AC3E}">
        <p14:creationId xmlns:p14="http://schemas.microsoft.com/office/powerpoint/2010/main" val="375825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23CDB0-43D3-4426-9834-0A3CCC984D6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137ADE-A6FD-400B-87B6-EFA4A94D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Wald und Berg teilweise mit Nebel bedeckt">
            <a:extLst>
              <a:ext uri="{FF2B5EF4-FFF2-40B4-BE49-F238E27FC236}">
                <a16:creationId xmlns:a16="http://schemas.microsoft.com/office/drawing/2014/main" id="{CEF4C956-9EF6-4863-9130-D4FC4A76F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3"/>
          <a:stretch/>
        </p:blipFill>
        <p:spPr bwMode="auto">
          <a:xfrm>
            <a:off x="0" y="125339"/>
            <a:ext cx="12192000" cy="661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44AEF7-5DB4-492E-9B08-46E1AA06FE1B}"/>
              </a:ext>
            </a:extLst>
          </p:cNvPr>
          <p:cNvSpPr txBox="1"/>
          <p:nvPr/>
        </p:nvSpPr>
        <p:spPr>
          <a:xfrm>
            <a:off x="1" y="1323067"/>
            <a:ext cx="12191999" cy="2935895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lIns="1296000" tIns="240000" rIns="2400000">
            <a:noAutofit/>
          </a:bodyPr>
          <a:lstStyle/>
          <a:p>
            <a:r>
              <a:rPr lang="en-US" sz="2400" b="1" dirty="0"/>
              <a:t>Climate Division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As Climate Division, we play a key role in helping to achieve </a:t>
            </a:r>
            <a:r>
              <a:rPr lang="en-US" sz="2400" b="1" dirty="0"/>
              <a:t>net zero targets</a:t>
            </a:r>
            <a:r>
              <a:rPr lang="en-US" sz="2400" dirty="0"/>
              <a:t>, </a:t>
            </a:r>
            <a:r>
              <a:rPr lang="en-US" sz="2400" b="1" dirty="0"/>
              <a:t>protect</a:t>
            </a:r>
            <a:r>
              <a:rPr lang="en-US" sz="2400" dirty="0"/>
              <a:t> and </a:t>
            </a:r>
            <a:r>
              <a:rPr lang="en-US" sz="2400" b="1" dirty="0"/>
              <a:t>adapt</a:t>
            </a:r>
            <a:r>
              <a:rPr lang="en-US" sz="2400" dirty="0"/>
              <a:t> to the </a:t>
            </a:r>
            <a:r>
              <a:rPr lang="en-US" sz="2400" b="1" dirty="0"/>
              <a:t>impacts</a:t>
            </a:r>
            <a:r>
              <a:rPr lang="en-US" sz="2400" dirty="0"/>
              <a:t> of climate change and </a:t>
            </a:r>
            <a:r>
              <a:rPr lang="en-US" sz="2400" b="1" dirty="0"/>
              <a:t>extreme weather events</a:t>
            </a:r>
            <a:r>
              <a:rPr lang="en-US" sz="2400" dirty="0"/>
              <a:t>, and </a:t>
            </a:r>
            <a:r>
              <a:rPr lang="en-US" sz="2400" b="1" dirty="0"/>
              <a:t>inform the public</a:t>
            </a:r>
            <a:r>
              <a:rPr lang="en-US" sz="2400" dirty="0"/>
              <a:t> about the Swiss climate and its changes.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900923-654F-4330-8580-D2D65635E8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59" y="505261"/>
            <a:ext cx="2852933" cy="808737"/>
          </a:xfrm>
          <a:prstGeom prst="rect">
            <a:avLst/>
          </a:prstGeom>
        </p:spPr>
      </p:pic>
      <p:sp>
        <p:nvSpPr>
          <p:cNvPr id="13" name="Text Box 32">
            <a:extLst>
              <a:ext uri="{FF2B5EF4-FFF2-40B4-BE49-F238E27FC236}">
                <a16:creationId xmlns:a16="http://schemas.microsoft.com/office/drawing/2014/main" id="{EC26A4CF-25DE-4F23-BFC8-D57D26C4A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4507" y="505261"/>
            <a:ext cx="4775200" cy="33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  <a:defRPr/>
            </a:pPr>
            <a:r>
              <a:rPr lang="de-CH" sz="1067" dirty="0"/>
              <a:t>Eidgenössisches Departement des Innern EDI</a:t>
            </a:r>
            <a:br>
              <a:rPr lang="de-CH" sz="1067" dirty="0"/>
            </a:br>
            <a:r>
              <a:rPr lang="de-CH" sz="1067" b="1" dirty="0"/>
              <a:t>Bundesamt für Meteorologie und Klimatologie </a:t>
            </a:r>
            <a:r>
              <a:rPr lang="de-CH" sz="1067" b="1" dirty="0" err="1"/>
              <a:t>MeteoSchweiz</a:t>
            </a:r>
            <a:endParaRPr lang="de-CH" sz="1067" dirty="0"/>
          </a:p>
        </p:txBody>
      </p:sp>
    </p:spTree>
    <p:extLst>
      <p:ext uri="{BB962C8B-B14F-4D97-AF65-F5344CB8AC3E}">
        <p14:creationId xmlns:p14="http://schemas.microsoft.com/office/powerpoint/2010/main" val="237144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816C2BA-18C4-4EB5-8B1D-C6A6CE2A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Services and Products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E3A21B-1C54-4BD0-810A-D906093B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276"/>
            <a:ext cx="12192000" cy="15077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E7608C6-8120-4B46-A397-445500ADB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37" y="3156462"/>
            <a:ext cx="4699244" cy="21371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190AC29-151E-424A-A50D-1D1991257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44" y="3156462"/>
            <a:ext cx="6718975" cy="20436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DD6CF5-53E2-497D-BE6B-B2786B452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336" y="1413262"/>
            <a:ext cx="2671492" cy="16534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DEF84D-B9F0-4F90-9D82-DA84634C8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589" y="1377320"/>
            <a:ext cx="1861511" cy="171049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8DDA31-AF55-4EA0-8B52-8FE797E3F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403" y="1359674"/>
            <a:ext cx="3850608" cy="16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0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Climate Analysis Tools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667" dirty="0"/>
              <a:t>Climate Monitoring at </a:t>
            </a:r>
            <a:r>
              <a:rPr lang="de-CH" sz="2667" dirty="0" err="1"/>
              <a:t>MeteoSwiss</a:t>
            </a:r>
            <a:endParaRPr lang="de-CH" sz="2667" dirty="0"/>
          </a:p>
          <a:p>
            <a:pPr marL="609585" lvl="1" indent="0">
              <a:buNone/>
            </a:pPr>
            <a:r>
              <a:rPr lang="de-CH" sz="2667" b="1" dirty="0">
                <a:sym typeface="Wingdings" panose="05000000000000000000" pitchFamily="2" charset="2"/>
              </a:rPr>
              <a:t> </a:t>
            </a:r>
            <a:r>
              <a:rPr lang="de-CH" sz="2667" b="1" dirty="0"/>
              <a:t>Climate Analysis Tools = CATs</a:t>
            </a:r>
            <a:endParaRPr lang="de-CH" sz="2667" dirty="0"/>
          </a:p>
          <a:p>
            <a:pPr lvl="1"/>
            <a:endParaRPr lang="de-CH" sz="2667" dirty="0"/>
          </a:p>
          <a:p>
            <a:r>
              <a:rPr lang="de-CH" sz="2667" dirty="0"/>
              <a:t>… </a:t>
            </a:r>
            <a:r>
              <a:rPr lang="de-CH" sz="2667" dirty="0" err="1"/>
              <a:t>statistical</a:t>
            </a:r>
            <a:r>
              <a:rPr lang="de-CH" sz="2667" dirty="0"/>
              <a:t> </a:t>
            </a:r>
            <a:r>
              <a:rPr lang="de-CH" sz="2667" dirty="0" err="1"/>
              <a:t>analysis</a:t>
            </a:r>
            <a:r>
              <a:rPr lang="de-CH" sz="2667" dirty="0"/>
              <a:t> </a:t>
            </a:r>
            <a:r>
              <a:rPr lang="de-CH" sz="2667" dirty="0" err="1"/>
              <a:t>of</a:t>
            </a:r>
            <a:r>
              <a:rPr lang="de-CH" sz="2667" dirty="0"/>
              <a:t> </a:t>
            </a:r>
            <a:r>
              <a:rPr lang="de-CH" sz="2667" dirty="0" err="1"/>
              <a:t>climate</a:t>
            </a:r>
            <a:r>
              <a:rPr lang="de-CH" sz="2667" dirty="0"/>
              <a:t> </a:t>
            </a:r>
            <a:r>
              <a:rPr lang="de-CH" sz="2667" dirty="0" err="1"/>
              <a:t>data</a:t>
            </a:r>
            <a:endParaRPr lang="de-CH" sz="2667" dirty="0"/>
          </a:p>
          <a:p>
            <a:r>
              <a:rPr lang="de-CH" sz="2667" dirty="0"/>
              <a:t>… </a:t>
            </a:r>
            <a:r>
              <a:rPr lang="de-CH" sz="2667" dirty="0" err="1"/>
              <a:t>visualisation</a:t>
            </a:r>
            <a:r>
              <a:rPr lang="de-CH" sz="2667" dirty="0"/>
              <a:t> </a:t>
            </a:r>
            <a:r>
              <a:rPr lang="de-CH" sz="2667" dirty="0" err="1"/>
              <a:t>of</a:t>
            </a:r>
            <a:r>
              <a:rPr lang="de-CH" sz="2667" dirty="0"/>
              <a:t> </a:t>
            </a:r>
            <a:r>
              <a:rPr lang="de-CH" sz="2667" dirty="0" err="1"/>
              <a:t>climate</a:t>
            </a:r>
            <a:r>
              <a:rPr lang="de-CH" sz="2667" dirty="0"/>
              <a:t> </a:t>
            </a:r>
            <a:r>
              <a:rPr lang="de-CH" sz="2667" dirty="0" err="1"/>
              <a:t>data</a:t>
            </a:r>
            <a:endParaRPr lang="de-CH" sz="2667" dirty="0"/>
          </a:p>
          <a:p>
            <a:r>
              <a:rPr lang="de-CH" sz="2667" dirty="0"/>
              <a:t>…</a:t>
            </a:r>
            <a:r>
              <a:rPr lang="en-US" sz="2667" dirty="0"/>
              <a:t> regular provision of climate products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CA3F693-10D9-42A4-9C15-67EEF365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7" y="5071507"/>
            <a:ext cx="1762603" cy="1304327"/>
          </a:xfrm>
          <a:prstGeom prst="rect">
            <a:avLst/>
          </a:prstGeom>
        </p:spPr>
      </p:pic>
      <p:pic>
        <p:nvPicPr>
          <p:cNvPr id="13" name="Picture 5" descr="C:\Users\hir\Desktop\grafiken\homclim_ths200m0_1864-heute_year_Schweiz-Mittel.jpg">
            <a:extLst>
              <a:ext uri="{FF2B5EF4-FFF2-40B4-BE49-F238E27FC236}">
                <a16:creationId xmlns:a16="http://schemas.microsoft.com/office/drawing/2014/main" id="{9C793298-6E65-4F66-B23A-F4BE5AD23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6" b="22830"/>
          <a:stretch/>
        </p:blipFill>
        <p:spPr bwMode="auto">
          <a:xfrm>
            <a:off x="9781907" y="160075"/>
            <a:ext cx="2410264" cy="130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0AC72F6-A19D-433E-A7AD-8723DC6215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b="9838"/>
          <a:stretch/>
        </p:blipFill>
        <p:spPr>
          <a:xfrm>
            <a:off x="9855870" y="4953067"/>
            <a:ext cx="2270653" cy="173557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99DC2A8-4DC8-4E5F-A573-F0E42EAADA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32996" r="5208" b="41341"/>
          <a:stretch/>
        </p:blipFill>
        <p:spPr>
          <a:xfrm>
            <a:off x="9781907" y="1442608"/>
            <a:ext cx="2377440" cy="9217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F0D1525-3131-4A8E-81C2-58CF68378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871" y="3826557"/>
            <a:ext cx="2303477" cy="1078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0084DC9-7263-4DEA-8297-75CDF4EF51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031"/>
          <a:stretch/>
        </p:blipFill>
        <p:spPr>
          <a:xfrm>
            <a:off x="9855870" y="2420835"/>
            <a:ext cx="2303477" cy="13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7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DB33A1-CAE5-4E72-B5D8-856E3ECB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Climate Analysis Tools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2F9307D-6CA4-4E16-923E-D68EC217A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Regular </a:t>
            </a:r>
            <a:r>
              <a:rPr lang="de-CH" dirty="0" err="1"/>
              <a:t>provision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climate</a:t>
            </a:r>
            <a:r>
              <a:rPr lang="de-CH" dirty="0"/>
              <a:t> </a:t>
            </a:r>
            <a:r>
              <a:rPr lang="de-CH" dirty="0" err="1"/>
              <a:t>products</a:t>
            </a:r>
            <a:endParaRPr lang="de-CH" dirty="0"/>
          </a:p>
          <a:p>
            <a:endParaRPr lang="de-CH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de-CH" dirty="0">
                <a:sym typeface="Wingdings" panose="05000000000000000000" pitchFamily="2" charset="2"/>
              </a:rPr>
              <a:t> … </a:t>
            </a:r>
            <a:r>
              <a:rPr lang="de-CH" dirty="0" err="1">
                <a:sym typeface="Wingdings" panose="05000000000000000000" pitchFamily="2" charset="2"/>
              </a:rPr>
              <a:t>set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up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production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scripts</a:t>
            </a:r>
            <a:r>
              <a:rPr lang="de-CH" dirty="0">
                <a:sym typeface="Wingdings" panose="05000000000000000000" pitchFamily="2" charset="2"/>
              </a:rPr>
              <a:t> incl. </a:t>
            </a:r>
            <a:r>
              <a:rPr lang="de-CH" dirty="0" err="1">
                <a:sym typeface="Wingdings" panose="05000000000000000000" pitchFamily="2" charset="2"/>
              </a:rPr>
              <a:t>scheduling</a:t>
            </a:r>
            <a:endParaRPr lang="de-CH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CH" dirty="0"/>
              <a:t> … monitor and </a:t>
            </a:r>
            <a:r>
              <a:rPr lang="de-CH" dirty="0" err="1"/>
              <a:t>troubleshoot</a:t>
            </a:r>
            <a:r>
              <a:rPr lang="de-CH" dirty="0"/>
              <a:t> </a:t>
            </a:r>
            <a:r>
              <a:rPr lang="de-CH" dirty="0" err="1"/>
              <a:t>production</a:t>
            </a:r>
            <a:endParaRPr lang="de-CH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de-CH" dirty="0"/>
              <a:t> … support </a:t>
            </a:r>
            <a:r>
              <a:rPr lang="de-CH" dirty="0" err="1"/>
              <a:t>developers</a:t>
            </a:r>
            <a:r>
              <a:rPr lang="de-CH" dirty="0"/>
              <a:t>/</a:t>
            </a:r>
            <a:r>
              <a:rPr lang="de-CH" dirty="0" err="1"/>
              <a:t>scientists</a:t>
            </a:r>
            <a:r>
              <a:rPr lang="de-CH" dirty="0"/>
              <a:t> </a:t>
            </a:r>
            <a:r>
              <a:rPr lang="de-CH" dirty="0" err="1"/>
              <a:t>community</a:t>
            </a:r>
            <a:endParaRPr lang="de-CH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de-CH" dirty="0"/>
              <a:t> … </a:t>
            </a:r>
            <a:r>
              <a:rPr lang="de-CH" dirty="0" err="1"/>
              <a:t>provide</a:t>
            </a:r>
            <a:r>
              <a:rPr lang="de-CH" dirty="0"/>
              <a:t> </a:t>
            </a:r>
            <a:r>
              <a:rPr lang="de-CH" dirty="0" err="1"/>
              <a:t>contact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IT </a:t>
            </a:r>
            <a:r>
              <a:rPr lang="de-CH" dirty="0" err="1"/>
              <a:t>questions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CA01A53-A71D-43B1-AF41-DD984D29C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7" y="5071507"/>
            <a:ext cx="1762603" cy="1304327"/>
          </a:xfrm>
          <a:prstGeom prst="rect">
            <a:avLst/>
          </a:prstGeom>
        </p:spPr>
      </p:pic>
      <p:pic>
        <p:nvPicPr>
          <p:cNvPr id="11" name="Picture 5" descr="C:\Users\hir\Desktop\grafiken\homclim_ths200m0_1864-heute_year_Schweiz-Mittel.jpg">
            <a:extLst>
              <a:ext uri="{FF2B5EF4-FFF2-40B4-BE49-F238E27FC236}">
                <a16:creationId xmlns:a16="http://schemas.microsoft.com/office/drawing/2014/main" id="{E8E72EB6-85EE-4154-82F8-F4FCAD9AA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6" b="22830"/>
          <a:stretch/>
        </p:blipFill>
        <p:spPr bwMode="auto">
          <a:xfrm>
            <a:off x="9781907" y="160075"/>
            <a:ext cx="2410264" cy="130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FEA9156-0FD9-43E5-A3CD-FE6C1D0BE9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b="9838"/>
          <a:stretch/>
        </p:blipFill>
        <p:spPr>
          <a:xfrm>
            <a:off x="9855870" y="4953067"/>
            <a:ext cx="2270653" cy="17355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F6D1F9-7634-4367-95EC-A4AD0CF485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32996" r="5208" b="41341"/>
          <a:stretch/>
        </p:blipFill>
        <p:spPr>
          <a:xfrm>
            <a:off x="9781907" y="1442608"/>
            <a:ext cx="2377440" cy="9217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12E6D6B-E25A-4609-AD0D-FCA128243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871" y="3826557"/>
            <a:ext cx="2303477" cy="10780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81E7A3-AF7D-4BCA-B1FA-2CC4003A91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031"/>
          <a:stretch/>
        </p:blipFill>
        <p:spPr>
          <a:xfrm>
            <a:off x="9855870" y="2420835"/>
            <a:ext cx="2303477" cy="13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0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E70572-0774-4A43-A80D-E9846BF7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Zurich, 2024, MeteoSwiss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4B65BB-1B6E-448D-BEBE-F02E8DFA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278F-EB32-9049-808B-99841320EF9D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893BA3-30CB-4F72-9327-9D445D2F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Climate Analysis Tools</a:t>
            </a:r>
            <a:br>
              <a:rPr lang="de-CH" dirty="0"/>
            </a:br>
            <a:r>
              <a:rPr lang="de-CH" sz="3200" b="0" dirty="0" err="1"/>
              <a:t>How</a:t>
            </a:r>
            <a:r>
              <a:rPr lang="de-CH" sz="3200" b="0" dirty="0"/>
              <a:t> </a:t>
            </a:r>
            <a:r>
              <a:rPr lang="de-CH" sz="3200" b="0" dirty="0" err="1"/>
              <a:t>it</a:t>
            </a:r>
            <a:r>
              <a:rPr lang="de-CH" sz="3200" b="0" dirty="0"/>
              <a:t> </a:t>
            </a:r>
            <a:r>
              <a:rPr lang="de-CH" sz="3200" b="0" dirty="0" err="1"/>
              <a:t>started</a:t>
            </a:r>
            <a:endParaRPr lang="de-CH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21B37B-87EE-4B04-9A1E-248A2BA54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451" y="1979270"/>
            <a:ext cx="9912351" cy="4217231"/>
          </a:xfrm>
        </p:spPr>
        <p:txBody>
          <a:bodyPr>
            <a:normAutofit/>
          </a:bodyPr>
          <a:lstStyle/>
          <a:p>
            <a:r>
              <a:rPr lang="en-US" dirty="0"/>
              <a:t>2006: Development concept based on R</a:t>
            </a:r>
          </a:p>
          <a:p>
            <a:pPr lvl="1"/>
            <a:r>
              <a:rPr lang="en-US" dirty="0"/>
              <a:t>Goal: Provision of standardized tools for climate analysis that can be executed both automatically and manually</a:t>
            </a:r>
          </a:p>
          <a:p>
            <a:pPr lvl="1"/>
            <a:endParaRPr lang="en-US" dirty="0"/>
          </a:p>
          <a:p>
            <a:r>
              <a:rPr lang="en-US" dirty="0"/>
              <a:t>By 2009: Migration to CATs finished</a:t>
            </a:r>
          </a:p>
          <a:p>
            <a:pPr lvl="1"/>
            <a:endParaRPr lang="en-US" dirty="0"/>
          </a:p>
          <a:p>
            <a:r>
              <a:rPr lang="en-US" dirty="0"/>
              <a:t>2010: Internal product platform</a:t>
            </a:r>
          </a:p>
          <a:p>
            <a:pPr lvl="1"/>
            <a:r>
              <a:rPr lang="en-US" dirty="0"/>
              <a:t>Hosting for CAT-products</a:t>
            </a:r>
          </a:p>
          <a:p>
            <a:pPr lvl="1"/>
            <a:endParaRPr lang="en-US" dirty="0"/>
          </a:p>
          <a:p>
            <a:pPr marL="0" indent="0" algn="r">
              <a:buNone/>
            </a:pPr>
            <a:r>
              <a:rPr lang="en-US" dirty="0"/>
              <a:t>… continuous development and innovation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21905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Benutzerdefiniert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21F2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1" id="{48F695A5-A46A-4E46-8D01-64E065B0D1A0}" vid="{D001F088-EA64-8241-985B-F2BBFFCFBC3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553</Words>
  <Application>Microsoft Office PowerPoint</Application>
  <PresentationFormat>Breitbild</PresentationFormat>
  <Paragraphs>104</Paragraphs>
  <Slides>14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Symbol</vt:lpstr>
      <vt:lpstr>Wingdings</vt:lpstr>
      <vt:lpstr>1_Office</vt:lpstr>
      <vt:lpstr>Of CATs and Clouds – Climate analysis between science and operation</vt:lpstr>
      <vt:lpstr>MeteoSwiss</vt:lpstr>
      <vt:lpstr>Our core tasks</vt:lpstr>
      <vt:lpstr>Our sites</vt:lpstr>
      <vt:lpstr>PowerPoint-Präsentation</vt:lpstr>
      <vt:lpstr>Services and Products</vt:lpstr>
      <vt:lpstr>Climate Analysis Tools</vt:lpstr>
      <vt:lpstr>Climate Analysis Tools</vt:lpstr>
      <vt:lpstr>Climate Analysis Tools How it started</vt:lpstr>
      <vt:lpstr>Climate Analysis Tools Some statistics</vt:lpstr>
      <vt:lpstr>CAT Workflow (now)</vt:lpstr>
      <vt:lpstr>CATs  Cloud</vt:lpstr>
      <vt:lpstr>CAT Workflow (then?)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Posselt Rebekka</dc:creator>
  <cp:lastModifiedBy>Posselt Rebekka</cp:lastModifiedBy>
  <cp:revision>24</cp:revision>
  <dcterms:created xsi:type="dcterms:W3CDTF">2025-05-06T07:32:55Z</dcterms:created>
  <dcterms:modified xsi:type="dcterms:W3CDTF">2025-05-08T10:53:02Z</dcterms:modified>
</cp:coreProperties>
</file>